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5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71" r:id="rId15"/>
    <p:sldId id="298" r:id="rId16"/>
    <p:sldId id="299" r:id="rId17"/>
    <p:sldId id="273" r:id="rId18"/>
    <p:sldId id="276" r:id="rId19"/>
    <p:sldId id="277" r:id="rId20"/>
    <p:sldId id="310" r:id="rId21"/>
    <p:sldId id="312" r:id="rId22"/>
    <p:sldId id="283" r:id="rId23"/>
    <p:sldId id="300" r:id="rId24"/>
    <p:sldId id="301" r:id="rId25"/>
    <p:sldId id="284" r:id="rId26"/>
    <p:sldId id="285" r:id="rId27"/>
    <p:sldId id="302" r:id="rId28"/>
    <p:sldId id="286" r:id="rId29"/>
    <p:sldId id="303" r:id="rId30"/>
    <p:sldId id="306" r:id="rId31"/>
    <p:sldId id="307" r:id="rId32"/>
    <p:sldId id="308" r:id="rId33"/>
    <p:sldId id="309" r:id="rId34"/>
    <p:sldId id="304" r:id="rId35"/>
    <p:sldId id="288" r:id="rId36"/>
    <p:sldId id="289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 flipH="1">
              <a:off x="0" y="0"/>
              <a:ext cx="2209800" cy="2686050"/>
            </a:xfrm>
            <a:custGeom>
              <a:avLst/>
              <a:gdLst>
                <a:gd name="connsiteX0" fmla="*/ 1948361 w 2209800"/>
                <a:gd name="connsiteY0" fmla="*/ 1067234 h 2686050"/>
                <a:gd name="connsiteX1" fmla="*/ 818698 w 2209800"/>
                <a:gd name="connsiteY1" fmla="*/ 1067234 h 2686050"/>
                <a:gd name="connsiteX2" fmla="*/ 0 w 2209800"/>
                <a:gd name="connsiteY2" fmla="*/ 1876642 h 2686050"/>
                <a:gd name="connsiteX3" fmla="*/ 818698 w 2209800"/>
                <a:gd name="connsiteY3" fmla="*/ 2686050 h 2686050"/>
                <a:gd name="connsiteX4" fmla="*/ 865566 w 2209800"/>
                <a:gd name="connsiteY4" fmla="*/ 2686050 h 2686050"/>
                <a:gd name="connsiteX5" fmla="*/ 1948361 w 2209800"/>
                <a:gd name="connsiteY5" fmla="*/ 2686050 h 2686050"/>
                <a:gd name="connsiteX6" fmla="*/ 2191817 w 2209800"/>
                <a:gd name="connsiteY6" fmla="*/ 2649661 h 2686050"/>
                <a:gd name="connsiteX7" fmla="*/ 2209800 w 2209800"/>
                <a:gd name="connsiteY7" fmla="*/ 2643154 h 2686050"/>
                <a:gd name="connsiteX8" fmla="*/ 2209800 w 2209800"/>
                <a:gd name="connsiteY8" fmla="*/ 1067235 h 2686050"/>
                <a:gd name="connsiteX9" fmla="*/ 1948370 w 2209800"/>
                <a:gd name="connsiteY9" fmla="*/ 1067235 h 2686050"/>
                <a:gd name="connsiteX10" fmla="*/ 2209800 w 2209800"/>
                <a:gd name="connsiteY10" fmla="*/ 0 h 2686050"/>
                <a:gd name="connsiteX11" fmla="*/ 1165282 w 2209800"/>
                <a:gd name="connsiteY11" fmla="*/ 0 h 2686050"/>
                <a:gd name="connsiteX12" fmla="*/ 1098118 w 2209800"/>
                <a:gd name="connsiteY12" fmla="*/ 54787 h 2686050"/>
                <a:gd name="connsiteX13" fmla="*/ 939766 w 2209800"/>
                <a:gd name="connsiteY13" fmla="*/ 432744 h 2686050"/>
                <a:gd name="connsiteX14" fmla="*/ 1480413 w 2209800"/>
                <a:gd name="connsiteY14" fmla="*/ 967256 h 2686050"/>
                <a:gd name="connsiteX15" fmla="*/ 2209800 w 2209800"/>
                <a:gd name="connsiteY15" fmla="*/ 967256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9800" h="2686050">
                  <a:moveTo>
                    <a:pt x="1948361" y="1067234"/>
                  </a:moveTo>
                  <a:lnTo>
                    <a:pt x="818698" y="1067234"/>
                  </a:lnTo>
                  <a:cubicBezTo>
                    <a:pt x="366544" y="1067234"/>
                    <a:pt x="0" y="1429619"/>
                    <a:pt x="0" y="1876642"/>
                  </a:cubicBezTo>
                  <a:cubicBezTo>
                    <a:pt x="0" y="2323666"/>
                    <a:pt x="366544" y="2686050"/>
                    <a:pt x="818698" y="2686050"/>
                  </a:cubicBezTo>
                  <a:lnTo>
                    <a:pt x="865566" y="2686050"/>
                  </a:lnTo>
                  <a:lnTo>
                    <a:pt x="1948361" y="2686050"/>
                  </a:lnTo>
                  <a:cubicBezTo>
                    <a:pt x="2033140" y="2686050"/>
                    <a:pt x="2114909" y="2673310"/>
                    <a:pt x="2191817" y="2649661"/>
                  </a:cubicBezTo>
                  <a:lnTo>
                    <a:pt x="2209800" y="2643154"/>
                  </a:lnTo>
                  <a:lnTo>
                    <a:pt x="2209800" y="1067235"/>
                  </a:lnTo>
                  <a:lnTo>
                    <a:pt x="1948370" y="1067235"/>
                  </a:lnTo>
                  <a:close/>
                  <a:moveTo>
                    <a:pt x="2209800" y="0"/>
                  </a:moveTo>
                  <a:lnTo>
                    <a:pt x="1165282" y="0"/>
                  </a:lnTo>
                  <a:lnTo>
                    <a:pt x="1098118" y="54787"/>
                  </a:lnTo>
                  <a:cubicBezTo>
                    <a:pt x="1000280" y="151515"/>
                    <a:pt x="939766" y="285143"/>
                    <a:pt x="939766" y="432744"/>
                  </a:cubicBezTo>
                  <a:cubicBezTo>
                    <a:pt x="939766" y="727947"/>
                    <a:pt x="1181822" y="967256"/>
                    <a:pt x="1480413" y="967256"/>
                  </a:cubicBezTo>
                  <a:lnTo>
                    <a:pt x="2209800" y="9672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574280" y="0"/>
              <a:ext cx="6617720" cy="6858000"/>
              <a:chOff x="5574280" y="0"/>
              <a:chExt cx="6617720" cy="6858000"/>
            </a:xfrm>
          </p:grpSpPr>
          <p:sp>
            <p:nvSpPr>
              <p:cNvPr id="3" name="Freeform: Shape 2"/>
              <p:cNvSpPr/>
              <p:nvPr/>
            </p:nvSpPr>
            <p:spPr>
              <a:xfrm>
                <a:off x="6627615" y="0"/>
                <a:ext cx="5564385" cy="6858000"/>
              </a:xfrm>
              <a:custGeom>
                <a:avLst/>
                <a:gdLst>
                  <a:gd name="connsiteX0" fmla="*/ 209550 w 5564385"/>
                  <a:gd name="connsiteY0" fmla="*/ 2487834 h 6858000"/>
                  <a:gd name="connsiteX1" fmla="*/ 419100 w 5564385"/>
                  <a:gd name="connsiteY1" fmla="*/ 2697384 h 6858000"/>
                  <a:gd name="connsiteX2" fmla="*/ 209550 w 5564385"/>
                  <a:gd name="connsiteY2" fmla="*/ 2906934 h 6858000"/>
                  <a:gd name="connsiteX3" fmla="*/ 0 w 5564385"/>
                  <a:gd name="connsiteY3" fmla="*/ 2697384 h 6858000"/>
                  <a:gd name="connsiteX4" fmla="*/ 209550 w 5564385"/>
                  <a:gd name="connsiteY4" fmla="*/ 2487834 h 6858000"/>
                  <a:gd name="connsiteX5" fmla="*/ 1446014 w 5564385"/>
                  <a:gd name="connsiteY5" fmla="*/ 0 h 6858000"/>
                  <a:gd name="connsiteX6" fmla="*/ 5564385 w 5564385"/>
                  <a:gd name="connsiteY6" fmla="*/ 0 h 6858000"/>
                  <a:gd name="connsiteX7" fmla="*/ 5564385 w 5564385"/>
                  <a:gd name="connsiteY7" fmla="*/ 6858000 h 6858000"/>
                  <a:gd name="connsiteX8" fmla="*/ 2556089 w 5564385"/>
                  <a:gd name="connsiteY8" fmla="*/ 6858000 h 6858000"/>
                  <a:gd name="connsiteX9" fmla="*/ 2534406 w 5564385"/>
                  <a:gd name="connsiteY9" fmla="*/ 6841786 h 6858000"/>
                  <a:gd name="connsiteX10" fmla="*/ 1446014 w 5564385"/>
                  <a:gd name="connsiteY10" fmla="*/ 45339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4385" h="6858000">
                    <a:moveTo>
                      <a:pt x="209550" y="2487834"/>
                    </a:moveTo>
                    <a:cubicBezTo>
                      <a:pt x="325281" y="2487834"/>
                      <a:pt x="419100" y="2581653"/>
                      <a:pt x="419100" y="2697384"/>
                    </a:cubicBezTo>
                    <a:cubicBezTo>
                      <a:pt x="419100" y="2813115"/>
                      <a:pt x="325281" y="2906934"/>
                      <a:pt x="209550" y="2906934"/>
                    </a:cubicBezTo>
                    <a:cubicBezTo>
                      <a:pt x="93819" y="2906934"/>
                      <a:pt x="0" y="2813115"/>
                      <a:pt x="0" y="2697384"/>
                    </a:cubicBezTo>
                    <a:cubicBezTo>
                      <a:pt x="0" y="2581653"/>
                      <a:pt x="93819" y="2487834"/>
                      <a:pt x="209550" y="2487834"/>
                    </a:cubicBezTo>
                    <a:close/>
                    <a:moveTo>
                      <a:pt x="1446014" y="0"/>
                    </a:moveTo>
                    <a:lnTo>
                      <a:pt x="5564385" y="0"/>
                    </a:lnTo>
                    <a:lnTo>
                      <a:pt x="5564385" y="6858000"/>
                    </a:lnTo>
                    <a:lnTo>
                      <a:pt x="2556089" y="6858000"/>
                    </a:lnTo>
                    <a:lnTo>
                      <a:pt x="2534406" y="6841786"/>
                    </a:lnTo>
                    <a:cubicBezTo>
                      <a:pt x="1869698" y="6293221"/>
                      <a:pt x="1446014" y="5463038"/>
                      <a:pt x="1446014" y="45339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/>
              <p:cNvSpPr/>
              <p:nvPr/>
            </p:nvSpPr>
            <p:spPr>
              <a:xfrm>
                <a:off x="5574280" y="1089025"/>
                <a:ext cx="5328646" cy="5345416"/>
              </a:xfrm>
              <a:custGeom>
                <a:avLst/>
                <a:gdLst>
                  <a:gd name="connsiteX0" fmla="*/ 1576602 w 5328646"/>
                  <a:gd name="connsiteY0" fmla="*/ 2241467 h 5345416"/>
                  <a:gd name="connsiteX1" fmla="*/ 3752041 w 5328646"/>
                  <a:gd name="connsiteY1" fmla="*/ 2241467 h 5345416"/>
                  <a:gd name="connsiteX2" fmla="*/ 3752059 w 5328646"/>
                  <a:gd name="connsiteY2" fmla="*/ 2241468 h 5345416"/>
                  <a:gd name="connsiteX3" fmla="*/ 5328643 w 5328646"/>
                  <a:gd name="connsiteY3" fmla="*/ 2241468 h 5345416"/>
                  <a:gd name="connsiteX4" fmla="*/ 5328643 w 5328646"/>
                  <a:gd name="connsiteY4" fmla="*/ 3793442 h 5345416"/>
                  <a:gd name="connsiteX5" fmla="*/ 3752041 w 5328646"/>
                  <a:gd name="connsiteY5" fmla="*/ 5345416 h 5345416"/>
                  <a:gd name="connsiteX6" fmla="*/ 1666858 w 5328646"/>
                  <a:gd name="connsiteY6" fmla="*/ 5345416 h 5345416"/>
                  <a:gd name="connsiteX7" fmla="*/ 1576602 w 5328646"/>
                  <a:gd name="connsiteY7" fmla="*/ 5345416 h 5345416"/>
                  <a:gd name="connsiteX8" fmla="*/ 0 w 5328646"/>
                  <a:gd name="connsiteY8" fmla="*/ 3793441 h 5345416"/>
                  <a:gd name="connsiteX9" fmla="*/ 1576602 w 5328646"/>
                  <a:gd name="connsiteY9" fmla="*/ 2241467 h 5345416"/>
                  <a:gd name="connsiteX10" fmla="*/ 2850894 w 5328646"/>
                  <a:gd name="connsiteY10" fmla="*/ 0 h 5345416"/>
                  <a:gd name="connsiteX11" fmla="*/ 2910496 w 5328646"/>
                  <a:gd name="connsiteY11" fmla="*/ 0 h 5345416"/>
                  <a:gd name="connsiteX12" fmla="*/ 4287497 w 5328646"/>
                  <a:gd name="connsiteY12" fmla="*/ 0 h 5345416"/>
                  <a:gd name="connsiteX13" fmla="*/ 5328646 w 5328646"/>
                  <a:gd name="connsiteY13" fmla="*/ 1024883 h 5345416"/>
                  <a:gd name="connsiteX14" fmla="*/ 5328646 w 5328646"/>
                  <a:gd name="connsiteY14" fmla="*/ 2049766 h 5345416"/>
                  <a:gd name="connsiteX15" fmla="*/ 4287509 w 5328646"/>
                  <a:gd name="connsiteY15" fmla="*/ 2049766 h 5345416"/>
                  <a:gd name="connsiteX16" fmla="*/ 4287497 w 5328646"/>
                  <a:gd name="connsiteY16" fmla="*/ 2049767 h 5345416"/>
                  <a:gd name="connsiteX17" fmla="*/ 2850894 w 5328646"/>
                  <a:gd name="connsiteY17" fmla="*/ 2049767 h 5345416"/>
                  <a:gd name="connsiteX18" fmla="*/ 1809747 w 5328646"/>
                  <a:gd name="connsiteY18" fmla="*/ 1024883 h 5345416"/>
                  <a:gd name="connsiteX19" fmla="*/ 2850894 w 5328646"/>
                  <a:gd name="connsiteY19" fmla="*/ 0 h 534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28646" h="5345416">
                    <a:moveTo>
                      <a:pt x="1576602" y="2241467"/>
                    </a:moveTo>
                    <a:lnTo>
                      <a:pt x="3752041" y="2241467"/>
                    </a:lnTo>
                    <a:lnTo>
                      <a:pt x="3752059" y="2241468"/>
                    </a:lnTo>
                    <a:lnTo>
                      <a:pt x="5328643" y="2241468"/>
                    </a:lnTo>
                    <a:lnTo>
                      <a:pt x="5328643" y="3793442"/>
                    </a:lnTo>
                    <a:cubicBezTo>
                      <a:pt x="5328643" y="4650573"/>
                      <a:pt x="4622774" y="5345416"/>
                      <a:pt x="3752041" y="5345416"/>
                    </a:cubicBezTo>
                    <a:lnTo>
                      <a:pt x="1666858" y="5345416"/>
                    </a:lnTo>
                    <a:lnTo>
                      <a:pt x="1576602" y="5345416"/>
                    </a:lnTo>
                    <a:cubicBezTo>
                      <a:pt x="705869" y="5345416"/>
                      <a:pt x="0" y="4650573"/>
                      <a:pt x="0" y="3793441"/>
                    </a:cubicBezTo>
                    <a:cubicBezTo>
                      <a:pt x="0" y="2936310"/>
                      <a:pt x="705869" y="2241467"/>
                      <a:pt x="1576602" y="2241467"/>
                    </a:cubicBezTo>
                    <a:close/>
                    <a:moveTo>
                      <a:pt x="2850894" y="0"/>
                    </a:moveTo>
                    <a:lnTo>
                      <a:pt x="2910496" y="0"/>
                    </a:lnTo>
                    <a:lnTo>
                      <a:pt x="4287497" y="0"/>
                    </a:lnTo>
                    <a:cubicBezTo>
                      <a:pt x="4862507" y="0"/>
                      <a:pt x="5328646" y="458856"/>
                      <a:pt x="5328646" y="1024883"/>
                    </a:cubicBezTo>
                    <a:lnTo>
                      <a:pt x="5328646" y="2049766"/>
                    </a:lnTo>
                    <a:lnTo>
                      <a:pt x="4287509" y="2049766"/>
                    </a:lnTo>
                    <a:lnTo>
                      <a:pt x="4287497" y="2049767"/>
                    </a:lnTo>
                    <a:lnTo>
                      <a:pt x="2850894" y="2049767"/>
                    </a:lnTo>
                    <a:cubicBezTo>
                      <a:pt x="2275884" y="2049767"/>
                      <a:pt x="1809747" y="1590911"/>
                      <a:pt x="1809747" y="1024883"/>
                    </a:cubicBezTo>
                    <a:cubicBezTo>
                      <a:pt x="1809747" y="458856"/>
                      <a:pt x="2275884" y="0"/>
                      <a:pt x="2850894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4080" r="-3498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545821"/>
            <a:ext cx="6611257" cy="20955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4004077"/>
            <a:ext cx="4164926" cy="766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42864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2025/7/10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l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2025/7/10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grpSp>
        <p:nvGrpSpPr>
          <p:cNvPr id="10" name="Group 9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 flipH="1">
              <a:off x="0" y="0"/>
              <a:ext cx="6617720" cy="6858000"/>
              <a:chOff x="5574280" y="0"/>
              <a:chExt cx="6617720" cy="6858000"/>
            </a:xfrm>
          </p:grpSpPr>
          <p:sp>
            <p:nvSpPr>
              <p:cNvPr id="3" name="Freeform: Shape 2"/>
              <p:cNvSpPr/>
              <p:nvPr/>
            </p:nvSpPr>
            <p:spPr>
              <a:xfrm>
                <a:off x="6627615" y="0"/>
                <a:ext cx="5564385" cy="6858000"/>
              </a:xfrm>
              <a:custGeom>
                <a:avLst/>
                <a:gdLst>
                  <a:gd name="connsiteX0" fmla="*/ 209550 w 5564385"/>
                  <a:gd name="connsiteY0" fmla="*/ 2487834 h 6858000"/>
                  <a:gd name="connsiteX1" fmla="*/ 419100 w 5564385"/>
                  <a:gd name="connsiteY1" fmla="*/ 2697384 h 6858000"/>
                  <a:gd name="connsiteX2" fmla="*/ 209550 w 5564385"/>
                  <a:gd name="connsiteY2" fmla="*/ 2906934 h 6858000"/>
                  <a:gd name="connsiteX3" fmla="*/ 0 w 5564385"/>
                  <a:gd name="connsiteY3" fmla="*/ 2697384 h 6858000"/>
                  <a:gd name="connsiteX4" fmla="*/ 209550 w 5564385"/>
                  <a:gd name="connsiteY4" fmla="*/ 2487834 h 6858000"/>
                  <a:gd name="connsiteX5" fmla="*/ 1446014 w 5564385"/>
                  <a:gd name="connsiteY5" fmla="*/ 0 h 6858000"/>
                  <a:gd name="connsiteX6" fmla="*/ 5564385 w 5564385"/>
                  <a:gd name="connsiteY6" fmla="*/ 0 h 6858000"/>
                  <a:gd name="connsiteX7" fmla="*/ 5564385 w 5564385"/>
                  <a:gd name="connsiteY7" fmla="*/ 6858000 h 6858000"/>
                  <a:gd name="connsiteX8" fmla="*/ 2556089 w 5564385"/>
                  <a:gd name="connsiteY8" fmla="*/ 6858000 h 6858000"/>
                  <a:gd name="connsiteX9" fmla="*/ 2534406 w 5564385"/>
                  <a:gd name="connsiteY9" fmla="*/ 6841786 h 6858000"/>
                  <a:gd name="connsiteX10" fmla="*/ 1446014 w 5564385"/>
                  <a:gd name="connsiteY10" fmla="*/ 45339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4385" h="6858000">
                    <a:moveTo>
                      <a:pt x="209550" y="2487834"/>
                    </a:moveTo>
                    <a:cubicBezTo>
                      <a:pt x="325281" y="2487834"/>
                      <a:pt x="419100" y="2581653"/>
                      <a:pt x="419100" y="2697384"/>
                    </a:cubicBezTo>
                    <a:cubicBezTo>
                      <a:pt x="419100" y="2813115"/>
                      <a:pt x="325281" y="2906934"/>
                      <a:pt x="209550" y="2906934"/>
                    </a:cubicBezTo>
                    <a:cubicBezTo>
                      <a:pt x="93819" y="2906934"/>
                      <a:pt x="0" y="2813115"/>
                      <a:pt x="0" y="2697384"/>
                    </a:cubicBezTo>
                    <a:cubicBezTo>
                      <a:pt x="0" y="2581653"/>
                      <a:pt x="93819" y="2487834"/>
                      <a:pt x="209550" y="2487834"/>
                    </a:cubicBezTo>
                    <a:close/>
                    <a:moveTo>
                      <a:pt x="1446014" y="0"/>
                    </a:moveTo>
                    <a:lnTo>
                      <a:pt x="5564385" y="0"/>
                    </a:lnTo>
                    <a:lnTo>
                      <a:pt x="5564385" y="6858000"/>
                    </a:lnTo>
                    <a:lnTo>
                      <a:pt x="2556089" y="6858000"/>
                    </a:lnTo>
                    <a:lnTo>
                      <a:pt x="2534406" y="6841786"/>
                    </a:lnTo>
                    <a:cubicBezTo>
                      <a:pt x="1869698" y="6293221"/>
                      <a:pt x="1446014" y="5463038"/>
                      <a:pt x="1446014" y="45339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eform: Shape 6"/>
              <p:cNvSpPr/>
              <p:nvPr/>
            </p:nvSpPr>
            <p:spPr>
              <a:xfrm>
                <a:off x="5574280" y="1089025"/>
                <a:ext cx="5328646" cy="5345416"/>
              </a:xfrm>
              <a:custGeom>
                <a:avLst/>
                <a:gdLst>
                  <a:gd name="connsiteX0" fmla="*/ 1576602 w 5328646"/>
                  <a:gd name="connsiteY0" fmla="*/ 2241467 h 5345416"/>
                  <a:gd name="connsiteX1" fmla="*/ 3752041 w 5328646"/>
                  <a:gd name="connsiteY1" fmla="*/ 2241467 h 5345416"/>
                  <a:gd name="connsiteX2" fmla="*/ 3752059 w 5328646"/>
                  <a:gd name="connsiteY2" fmla="*/ 2241468 h 5345416"/>
                  <a:gd name="connsiteX3" fmla="*/ 5328643 w 5328646"/>
                  <a:gd name="connsiteY3" fmla="*/ 2241468 h 5345416"/>
                  <a:gd name="connsiteX4" fmla="*/ 5328643 w 5328646"/>
                  <a:gd name="connsiteY4" fmla="*/ 3793442 h 5345416"/>
                  <a:gd name="connsiteX5" fmla="*/ 3752041 w 5328646"/>
                  <a:gd name="connsiteY5" fmla="*/ 5345416 h 5345416"/>
                  <a:gd name="connsiteX6" fmla="*/ 1666858 w 5328646"/>
                  <a:gd name="connsiteY6" fmla="*/ 5345416 h 5345416"/>
                  <a:gd name="connsiteX7" fmla="*/ 1576602 w 5328646"/>
                  <a:gd name="connsiteY7" fmla="*/ 5345416 h 5345416"/>
                  <a:gd name="connsiteX8" fmla="*/ 0 w 5328646"/>
                  <a:gd name="connsiteY8" fmla="*/ 3793441 h 5345416"/>
                  <a:gd name="connsiteX9" fmla="*/ 1576602 w 5328646"/>
                  <a:gd name="connsiteY9" fmla="*/ 2241467 h 5345416"/>
                  <a:gd name="connsiteX10" fmla="*/ 2850894 w 5328646"/>
                  <a:gd name="connsiteY10" fmla="*/ 0 h 5345416"/>
                  <a:gd name="connsiteX11" fmla="*/ 2910496 w 5328646"/>
                  <a:gd name="connsiteY11" fmla="*/ 0 h 5345416"/>
                  <a:gd name="connsiteX12" fmla="*/ 4287497 w 5328646"/>
                  <a:gd name="connsiteY12" fmla="*/ 0 h 5345416"/>
                  <a:gd name="connsiteX13" fmla="*/ 5328646 w 5328646"/>
                  <a:gd name="connsiteY13" fmla="*/ 1024883 h 5345416"/>
                  <a:gd name="connsiteX14" fmla="*/ 5328646 w 5328646"/>
                  <a:gd name="connsiteY14" fmla="*/ 2049766 h 5345416"/>
                  <a:gd name="connsiteX15" fmla="*/ 4287509 w 5328646"/>
                  <a:gd name="connsiteY15" fmla="*/ 2049766 h 5345416"/>
                  <a:gd name="connsiteX16" fmla="*/ 4287497 w 5328646"/>
                  <a:gd name="connsiteY16" fmla="*/ 2049767 h 5345416"/>
                  <a:gd name="connsiteX17" fmla="*/ 2850894 w 5328646"/>
                  <a:gd name="connsiteY17" fmla="*/ 2049767 h 5345416"/>
                  <a:gd name="connsiteX18" fmla="*/ 1809747 w 5328646"/>
                  <a:gd name="connsiteY18" fmla="*/ 1024883 h 5345416"/>
                  <a:gd name="connsiteX19" fmla="*/ 2850894 w 5328646"/>
                  <a:gd name="connsiteY19" fmla="*/ 0 h 534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28646" h="5345416">
                    <a:moveTo>
                      <a:pt x="1576602" y="2241467"/>
                    </a:moveTo>
                    <a:lnTo>
                      <a:pt x="3752041" y="2241467"/>
                    </a:lnTo>
                    <a:lnTo>
                      <a:pt x="3752059" y="2241468"/>
                    </a:lnTo>
                    <a:lnTo>
                      <a:pt x="5328643" y="2241468"/>
                    </a:lnTo>
                    <a:lnTo>
                      <a:pt x="5328643" y="3793442"/>
                    </a:lnTo>
                    <a:cubicBezTo>
                      <a:pt x="5328643" y="4650573"/>
                      <a:pt x="4622774" y="5345416"/>
                      <a:pt x="3752041" y="5345416"/>
                    </a:cubicBezTo>
                    <a:lnTo>
                      <a:pt x="1666858" y="5345416"/>
                    </a:lnTo>
                    <a:lnTo>
                      <a:pt x="1576602" y="5345416"/>
                    </a:lnTo>
                    <a:cubicBezTo>
                      <a:pt x="705869" y="5345416"/>
                      <a:pt x="0" y="4650573"/>
                      <a:pt x="0" y="3793441"/>
                    </a:cubicBezTo>
                    <a:cubicBezTo>
                      <a:pt x="0" y="2936310"/>
                      <a:pt x="705869" y="2241467"/>
                      <a:pt x="1576602" y="2241467"/>
                    </a:cubicBezTo>
                    <a:close/>
                    <a:moveTo>
                      <a:pt x="2850894" y="0"/>
                    </a:moveTo>
                    <a:lnTo>
                      <a:pt x="2910496" y="0"/>
                    </a:lnTo>
                    <a:lnTo>
                      <a:pt x="4287497" y="0"/>
                    </a:lnTo>
                    <a:cubicBezTo>
                      <a:pt x="4862507" y="0"/>
                      <a:pt x="5328646" y="458856"/>
                      <a:pt x="5328646" y="1024883"/>
                    </a:cubicBezTo>
                    <a:lnTo>
                      <a:pt x="5328646" y="2049766"/>
                    </a:lnTo>
                    <a:lnTo>
                      <a:pt x="4287509" y="2049766"/>
                    </a:lnTo>
                    <a:lnTo>
                      <a:pt x="4287497" y="2049767"/>
                    </a:lnTo>
                    <a:lnTo>
                      <a:pt x="2850894" y="2049767"/>
                    </a:lnTo>
                    <a:cubicBezTo>
                      <a:pt x="2275884" y="2049767"/>
                      <a:pt x="1809747" y="1590911"/>
                      <a:pt x="1809747" y="1024883"/>
                    </a:cubicBezTo>
                    <a:cubicBezTo>
                      <a:pt x="1809747" y="458856"/>
                      <a:pt x="2275884" y="0"/>
                      <a:pt x="2850894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4080" r="-3498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  <p:sp>
          <p:nvSpPr>
            <p:cNvPr id="9" name="Freeform: Shape 8"/>
            <p:cNvSpPr/>
            <p:nvPr/>
          </p:nvSpPr>
          <p:spPr>
            <a:xfrm>
              <a:off x="9982200" y="0"/>
              <a:ext cx="2209800" cy="2686050"/>
            </a:xfrm>
            <a:custGeom>
              <a:avLst/>
              <a:gdLst>
                <a:gd name="connsiteX0" fmla="*/ 1948361 w 2209800"/>
                <a:gd name="connsiteY0" fmla="*/ 1067234 h 2686050"/>
                <a:gd name="connsiteX1" fmla="*/ 818698 w 2209800"/>
                <a:gd name="connsiteY1" fmla="*/ 1067234 h 2686050"/>
                <a:gd name="connsiteX2" fmla="*/ 0 w 2209800"/>
                <a:gd name="connsiteY2" fmla="*/ 1876642 h 2686050"/>
                <a:gd name="connsiteX3" fmla="*/ 818698 w 2209800"/>
                <a:gd name="connsiteY3" fmla="*/ 2686050 h 2686050"/>
                <a:gd name="connsiteX4" fmla="*/ 865566 w 2209800"/>
                <a:gd name="connsiteY4" fmla="*/ 2686050 h 2686050"/>
                <a:gd name="connsiteX5" fmla="*/ 1948361 w 2209800"/>
                <a:gd name="connsiteY5" fmla="*/ 2686050 h 2686050"/>
                <a:gd name="connsiteX6" fmla="*/ 2191817 w 2209800"/>
                <a:gd name="connsiteY6" fmla="*/ 2649661 h 2686050"/>
                <a:gd name="connsiteX7" fmla="*/ 2209800 w 2209800"/>
                <a:gd name="connsiteY7" fmla="*/ 2643154 h 2686050"/>
                <a:gd name="connsiteX8" fmla="*/ 2209800 w 2209800"/>
                <a:gd name="connsiteY8" fmla="*/ 1067235 h 2686050"/>
                <a:gd name="connsiteX9" fmla="*/ 1948370 w 2209800"/>
                <a:gd name="connsiteY9" fmla="*/ 1067235 h 2686050"/>
                <a:gd name="connsiteX10" fmla="*/ 2209800 w 2209800"/>
                <a:gd name="connsiteY10" fmla="*/ 0 h 2686050"/>
                <a:gd name="connsiteX11" fmla="*/ 1165282 w 2209800"/>
                <a:gd name="connsiteY11" fmla="*/ 0 h 2686050"/>
                <a:gd name="connsiteX12" fmla="*/ 1098118 w 2209800"/>
                <a:gd name="connsiteY12" fmla="*/ 54787 h 2686050"/>
                <a:gd name="connsiteX13" fmla="*/ 939766 w 2209800"/>
                <a:gd name="connsiteY13" fmla="*/ 432744 h 2686050"/>
                <a:gd name="connsiteX14" fmla="*/ 1480413 w 2209800"/>
                <a:gd name="connsiteY14" fmla="*/ 967256 h 2686050"/>
                <a:gd name="connsiteX15" fmla="*/ 2209800 w 2209800"/>
                <a:gd name="connsiteY15" fmla="*/ 967256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9800" h="2686050">
                  <a:moveTo>
                    <a:pt x="1948361" y="1067234"/>
                  </a:moveTo>
                  <a:lnTo>
                    <a:pt x="818698" y="1067234"/>
                  </a:lnTo>
                  <a:cubicBezTo>
                    <a:pt x="366544" y="1067234"/>
                    <a:pt x="0" y="1429619"/>
                    <a:pt x="0" y="1876642"/>
                  </a:cubicBezTo>
                  <a:cubicBezTo>
                    <a:pt x="0" y="2323666"/>
                    <a:pt x="366544" y="2686050"/>
                    <a:pt x="818698" y="2686050"/>
                  </a:cubicBezTo>
                  <a:lnTo>
                    <a:pt x="865566" y="2686050"/>
                  </a:lnTo>
                  <a:lnTo>
                    <a:pt x="1948361" y="2686050"/>
                  </a:lnTo>
                  <a:cubicBezTo>
                    <a:pt x="2033140" y="2686050"/>
                    <a:pt x="2114909" y="2673310"/>
                    <a:pt x="2191817" y="2649661"/>
                  </a:cubicBezTo>
                  <a:lnTo>
                    <a:pt x="2209800" y="2643154"/>
                  </a:lnTo>
                  <a:lnTo>
                    <a:pt x="2209800" y="1067235"/>
                  </a:lnTo>
                  <a:lnTo>
                    <a:pt x="1948370" y="1067235"/>
                  </a:lnTo>
                  <a:close/>
                  <a:moveTo>
                    <a:pt x="2209800" y="0"/>
                  </a:moveTo>
                  <a:lnTo>
                    <a:pt x="1165282" y="0"/>
                  </a:lnTo>
                  <a:lnTo>
                    <a:pt x="1098118" y="54787"/>
                  </a:lnTo>
                  <a:cubicBezTo>
                    <a:pt x="1000280" y="151515"/>
                    <a:pt x="939766" y="285143"/>
                    <a:pt x="939766" y="432744"/>
                  </a:cubicBezTo>
                  <a:cubicBezTo>
                    <a:pt x="939766" y="727947"/>
                    <a:pt x="1181822" y="967256"/>
                    <a:pt x="1480413" y="967256"/>
                  </a:cubicBezTo>
                  <a:lnTo>
                    <a:pt x="2209800" y="9672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88100" y="2762340"/>
            <a:ext cx="513079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35896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2025/7/10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2025/7/10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2025/7/10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8"/>
            <p:cNvSpPr/>
            <p:nvPr/>
          </p:nvSpPr>
          <p:spPr>
            <a:xfrm flipH="1">
              <a:off x="0" y="0"/>
              <a:ext cx="2209800" cy="2686050"/>
            </a:xfrm>
            <a:custGeom>
              <a:avLst/>
              <a:gdLst>
                <a:gd name="connsiteX0" fmla="*/ 1948361 w 2209800"/>
                <a:gd name="connsiteY0" fmla="*/ 1067234 h 2686050"/>
                <a:gd name="connsiteX1" fmla="*/ 818698 w 2209800"/>
                <a:gd name="connsiteY1" fmla="*/ 1067234 h 2686050"/>
                <a:gd name="connsiteX2" fmla="*/ 0 w 2209800"/>
                <a:gd name="connsiteY2" fmla="*/ 1876642 h 2686050"/>
                <a:gd name="connsiteX3" fmla="*/ 818698 w 2209800"/>
                <a:gd name="connsiteY3" fmla="*/ 2686050 h 2686050"/>
                <a:gd name="connsiteX4" fmla="*/ 865566 w 2209800"/>
                <a:gd name="connsiteY4" fmla="*/ 2686050 h 2686050"/>
                <a:gd name="connsiteX5" fmla="*/ 1948361 w 2209800"/>
                <a:gd name="connsiteY5" fmla="*/ 2686050 h 2686050"/>
                <a:gd name="connsiteX6" fmla="*/ 2191817 w 2209800"/>
                <a:gd name="connsiteY6" fmla="*/ 2649661 h 2686050"/>
                <a:gd name="connsiteX7" fmla="*/ 2209800 w 2209800"/>
                <a:gd name="connsiteY7" fmla="*/ 2643154 h 2686050"/>
                <a:gd name="connsiteX8" fmla="*/ 2209800 w 2209800"/>
                <a:gd name="connsiteY8" fmla="*/ 1067235 h 2686050"/>
                <a:gd name="connsiteX9" fmla="*/ 1948370 w 2209800"/>
                <a:gd name="connsiteY9" fmla="*/ 1067235 h 2686050"/>
                <a:gd name="connsiteX10" fmla="*/ 2209800 w 2209800"/>
                <a:gd name="connsiteY10" fmla="*/ 0 h 2686050"/>
                <a:gd name="connsiteX11" fmla="*/ 1165282 w 2209800"/>
                <a:gd name="connsiteY11" fmla="*/ 0 h 2686050"/>
                <a:gd name="connsiteX12" fmla="*/ 1098118 w 2209800"/>
                <a:gd name="connsiteY12" fmla="*/ 54787 h 2686050"/>
                <a:gd name="connsiteX13" fmla="*/ 939766 w 2209800"/>
                <a:gd name="connsiteY13" fmla="*/ 432744 h 2686050"/>
                <a:gd name="connsiteX14" fmla="*/ 1480413 w 2209800"/>
                <a:gd name="connsiteY14" fmla="*/ 967256 h 2686050"/>
                <a:gd name="connsiteX15" fmla="*/ 2209800 w 2209800"/>
                <a:gd name="connsiteY15" fmla="*/ 967256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9800" h="2686050">
                  <a:moveTo>
                    <a:pt x="1948361" y="1067234"/>
                  </a:moveTo>
                  <a:lnTo>
                    <a:pt x="818698" y="1067234"/>
                  </a:lnTo>
                  <a:cubicBezTo>
                    <a:pt x="366544" y="1067234"/>
                    <a:pt x="0" y="1429619"/>
                    <a:pt x="0" y="1876642"/>
                  </a:cubicBezTo>
                  <a:cubicBezTo>
                    <a:pt x="0" y="2323666"/>
                    <a:pt x="366544" y="2686050"/>
                    <a:pt x="818698" y="2686050"/>
                  </a:cubicBezTo>
                  <a:lnTo>
                    <a:pt x="865566" y="2686050"/>
                  </a:lnTo>
                  <a:lnTo>
                    <a:pt x="1948361" y="2686050"/>
                  </a:lnTo>
                  <a:cubicBezTo>
                    <a:pt x="2033140" y="2686050"/>
                    <a:pt x="2114909" y="2673310"/>
                    <a:pt x="2191817" y="2649661"/>
                  </a:cubicBezTo>
                  <a:lnTo>
                    <a:pt x="2209800" y="2643154"/>
                  </a:lnTo>
                  <a:lnTo>
                    <a:pt x="2209800" y="1067235"/>
                  </a:lnTo>
                  <a:lnTo>
                    <a:pt x="1948370" y="1067235"/>
                  </a:lnTo>
                  <a:close/>
                  <a:moveTo>
                    <a:pt x="2209800" y="0"/>
                  </a:moveTo>
                  <a:lnTo>
                    <a:pt x="1165282" y="0"/>
                  </a:lnTo>
                  <a:lnTo>
                    <a:pt x="1098118" y="54787"/>
                  </a:lnTo>
                  <a:cubicBezTo>
                    <a:pt x="1000280" y="151515"/>
                    <a:pt x="939766" y="285143"/>
                    <a:pt x="939766" y="432744"/>
                  </a:cubicBezTo>
                  <a:cubicBezTo>
                    <a:pt x="939766" y="727947"/>
                    <a:pt x="1181822" y="967256"/>
                    <a:pt x="1480413" y="967256"/>
                  </a:cubicBezTo>
                  <a:lnTo>
                    <a:pt x="2209800" y="9672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574280" y="0"/>
              <a:ext cx="6617720" cy="6858000"/>
              <a:chOff x="5574280" y="0"/>
              <a:chExt cx="6617720" cy="6858000"/>
            </a:xfrm>
          </p:grpSpPr>
          <p:sp>
            <p:nvSpPr>
              <p:cNvPr id="11" name="Freeform: Shape 10"/>
              <p:cNvSpPr/>
              <p:nvPr/>
            </p:nvSpPr>
            <p:spPr>
              <a:xfrm>
                <a:off x="6627615" y="0"/>
                <a:ext cx="5564385" cy="6858000"/>
              </a:xfrm>
              <a:custGeom>
                <a:avLst/>
                <a:gdLst>
                  <a:gd name="connsiteX0" fmla="*/ 209550 w 5564385"/>
                  <a:gd name="connsiteY0" fmla="*/ 2487834 h 6858000"/>
                  <a:gd name="connsiteX1" fmla="*/ 419100 w 5564385"/>
                  <a:gd name="connsiteY1" fmla="*/ 2697384 h 6858000"/>
                  <a:gd name="connsiteX2" fmla="*/ 209550 w 5564385"/>
                  <a:gd name="connsiteY2" fmla="*/ 2906934 h 6858000"/>
                  <a:gd name="connsiteX3" fmla="*/ 0 w 5564385"/>
                  <a:gd name="connsiteY3" fmla="*/ 2697384 h 6858000"/>
                  <a:gd name="connsiteX4" fmla="*/ 209550 w 5564385"/>
                  <a:gd name="connsiteY4" fmla="*/ 2487834 h 6858000"/>
                  <a:gd name="connsiteX5" fmla="*/ 1446014 w 5564385"/>
                  <a:gd name="connsiteY5" fmla="*/ 0 h 6858000"/>
                  <a:gd name="connsiteX6" fmla="*/ 5564385 w 5564385"/>
                  <a:gd name="connsiteY6" fmla="*/ 0 h 6858000"/>
                  <a:gd name="connsiteX7" fmla="*/ 5564385 w 5564385"/>
                  <a:gd name="connsiteY7" fmla="*/ 6858000 h 6858000"/>
                  <a:gd name="connsiteX8" fmla="*/ 2556089 w 5564385"/>
                  <a:gd name="connsiteY8" fmla="*/ 6858000 h 6858000"/>
                  <a:gd name="connsiteX9" fmla="*/ 2534406 w 5564385"/>
                  <a:gd name="connsiteY9" fmla="*/ 6841786 h 6858000"/>
                  <a:gd name="connsiteX10" fmla="*/ 1446014 w 5564385"/>
                  <a:gd name="connsiteY10" fmla="*/ 45339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4385" h="6858000">
                    <a:moveTo>
                      <a:pt x="209550" y="2487834"/>
                    </a:moveTo>
                    <a:cubicBezTo>
                      <a:pt x="325281" y="2487834"/>
                      <a:pt x="419100" y="2581653"/>
                      <a:pt x="419100" y="2697384"/>
                    </a:cubicBezTo>
                    <a:cubicBezTo>
                      <a:pt x="419100" y="2813115"/>
                      <a:pt x="325281" y="2906934"/>
                      <a:pt x="209550" y="2906934"/>
                    </a:cubicBezTo>
                    <a:cubicBezTo>
                      <a:pt x="93819" y="2906934"/>
                      <a:pt x="0" y="2813115"/>
                      <a:pt x="0" y="2697384"/>
                    </a:cubicBezTo>
                    <a:cubicBezTo>
                      <a:pt x="0" y="2581653"/>
                      <a:pt x="93819" y="2487834"/>
                      <a:pt x="209550" y="2487834"/>
                    </a:cubicBezTo>
                    <a:close/>
                    <a:moveTo>
                      <a:pt x="1446014" y="0"/>
                    </a:moveTo>
                    <a:lnTo>
                      <a:pt x="5564385" y="0"/>
                    </a:lnTo>
                    <a:lnTo>
                      <a:pt x="5564385" y="6858000"/>
                    </a:lnTo>
                    <a:lnTo>
                      <a:pt x="2556089" y="6858000"/>
                    </a:lnTo>
                    <a:lnTo>
                      <a:pt x="2534406" y="6841786"/>
                    </a:lnTo>
                    <a:cubicBezTo>
                      <a:pt x="1869698" y="6293221"/>
                      <a:pt x="1446014" y="5463038"/>
                      <a:pt x="1446014" y="45339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5574280" y="1089025"/>
                <a:ext cx="5328646" cy="5345416"/>
              </a:xfrm>
              <a:custGeom>
                <a:avLst/>
                <a:gdLst>
                  <a:gd name="connsiteX0" fmla="*/ 1576602 w 5328646"/>
                  <a:gd name="connsiteY0" fmla="*/ 2241467 h 5345416"/>
                  <a:gd name="connsiteX1" fmla="*/ 3752041 w 5328646"/>
                  <a:gd name="connsiteY1" fmla="*/ 2241467 h 5345416"/>
                  <a:gd name="connsiteX2" fmla="*/ 3752059 w 5328646"/>
                  <a:gd name="connsiteY2" fmla="*/ 2241468 h 5345416"/>
                  <a:gd name="connsiteX3" fmla="*/ 5328643 w 5328646"/>
                  <a:gd name="connsiteY3" fmla="*/ 2241468 h 5345416"/>
                  <a:gd name="connsiteX4" fmla="*/ 5328643 w 5328646"/>
                  <a:gd name="connsiteY4" fmla="*/ 3793442 h 5345416"/>
                  <a:gd name="connsiteX5" fmla="*/ 3752041 w 5328646"/>
                  <a:gd name="connsiteY5" fmla="*/ 5345416 h 5345416"/>
                  <a:gd name="connsiteX6" fmla="*/ 1666858 w 5328646"/>
                  <a:gd name="connsiteY6" fmla="*/ 5345416 h 5345416"/>
                  <a:gd name="connsiteX7" fmla="*/ 1576602 w 5328646"/>
                  <a:gd name="connsiteY7" fmla="*/ 5345416 h 5345416"/>
                  <a:gd name="connsiteX8" fmla="*/ 0 w 5328646"/>
                  <a:gd name="connsiteY8" fmla="*/ 3793441 h 5345416"/>
                  <a:gd name="connsiteX9" fmla="*/ 1576602 w 5328646"/>
                  <a:gd name="connsiteY9" fmla="*/ 2241467 h 5345416"/>
                  <a:gd name="connsiteX10" fmla="*/ 2850894 w 5328646"/>
                  <a:gd name="connsiteY10" fmla="*/ 0 h 5345416"/>
                  <a:gd name="connsiteX11" fmla="*/ 2910496 w 5328646"/>
                  <a:gd name="connsiteY11" fmla="*/ 0 h 5345416"/>
                  <a:gd name="connsiteX12" fmla="*/ 4287497 w 5328646"/>
                  <a:gd name="connsiteY12" fmla="*/ 0 h 5345416"/>
                  <a:gd name="connsiteX13" fmla="*/ 5328646 w 5328646"/>
                  <a:gd name="connsiteY13" fmla="*/ 1024883 h 5345416"/>
                  <a:gd name="connsiteX14" fmla="*/ 5328646 w 5328646"/>
                  <a:gd name="connsiteY14" fmla="*/ 2049766 h 5345416"/>
                  <a:gd name="connsiteX15" fmla="*/ 4287509 w 5328646"/>
                  <a:gd name="connsiteY15" fmla="*/ 2049766 h 5345416"/>
                  <a:gd name="connsiteX16" fmla="*/ 4287497 w 5328646"/>
                  <a:gd name="connsiteY16" fmla="*/ 2049767 h 5345416"/>
                  <a:gd name="connsiteX17" fmla="*/ 2850894 w 5328646"/>
                  <a:gd name="connsiteY17" fmla="*/ 2049767 h 5345416"/>
                  <a:gd name="connsiteX18" fmla="*/ 1809747 w 5328646"/>
                  <a:gd name="connsiteY18" fmla="*/ 1024883 h 5345416"/>
                  <a:gd name="connsiteX19" fmla="*/ 2850894 w 5328646"/>
                  <a:gd name="connsiteY19" fmla="*/ 0 h 534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28646" h="5345416">
                    <a:moveTo>
                      <a:pt x="1576602" y="2241467"/>
                    </a:moveTo>
                    <a:lnTo>
                      <a:pt x="3752041" y="2241467"/>
                    </a:lnTo>
                    <a:lnTo>
                      <a:pt x="3752059" y="2241468"/>
                    </a:lnTo>
                    <a:lnTo>
                      <a:pt x="5328643" y="2241468"/>
                    </a:lnTo>
                    <a:lnTo>
                      <a:pt x="5328643" y="3793442"/>
                    </a:lnTo>
                    <a:cubicBezTo>
                      <a:pt x="5328643" y="4650573"/>
                      <a:pt x="4622774" y="5345416"/>
                      <a:pt x="3752041" y="5345416"/>
                    </a:cubicBezTo>
                    <a:lnTo>
                      <a:pt x="1666858" y="5345416"/>
                    </a:lnTo>
                    <a:lnTo>
                      <a:pt x="1576602" y="5345416"/>
                    </a:lnTo>
                    <a:cubicBezTo>
                      <a:pt x="705869" y="5345416"/>
                      <a:pt x="0" y="4650573"/>
                      <a:pt x="0" y="3793441"/>
                    </a:cubicBezTo>
                    <a:cubicBezTo>
                      <a:pt x="0" y="2936310"/>
                      <a:pt x="705869" y="2241467"/>
                      <a:pt x="1576602" y="2241467"/>
                    </a:cubicBezTo>
                    <a:close/>
                    <a:moveTo>
                      <a:pt x="2850894" y="0"/>
                    </a:moveTo>
                    <a:lnTo>
                      <a:pt x="2910496" y="0"/>
                    </a:lnTo>
                    <a:lnTo>
                      <a:pt x="4287497" y="0"/>
                    </a:lnTo>
                    <a:cubicBezTo>
                      <a:pt x="4862507" y="0"/>
                      <a:pt x="5328646" y="458856"/>
                      <a:pt x="5328646" y="1024883"/>
                    </a:cubicBezTo>
                    <a:lnTo>
                      <a:pt x="5328646" y="2049766"/>
                    </a:lnTo>
                    <a:lnTo>
                      <a:pt x="4287509" y="2049766"/>
                    </a:lnTo>
                    <a:lnTo>
                      <a:pt x="4287497" y="2049767"/>
                    </a:lnTo>
                    <a:lnTo>
                      <a:pt x="2850894" y="2049767"/>
                    </a:lnTo>
                    <a:cubicBezTo>
                      <a:pt x="2275884" y="2049767"/>
                      <a:pt x="1809747" y="1590911"/>
                      <a:pt x="1809747" y="1024883"/>
                    </a:cubicBezTo>
                    <a:cubicBezTo>
                      <a:pt x="1809747" y="458856"/>
                      <a:pt x="2275884" y="0"/>
                      <a:pt x="2850894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44080" r="-3498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089025"/>
            <a:ext cx="7200000" cy="273491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915681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2025/7/10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+.vscode-resource.vscode-cdn.net/c%3A/Users/29804/Desktop/takeout-offline/.VSCodeCounter/2025-11-11_12-19-55/details.md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hyperlink" Target="https://file+.vscode-resource.vscode-cdn.net/c%3A/Users/29804/Desktop/takeout-offline/.VSCodeCounter/2025-11-11_12-19-55/diff-details.md" TargetMode="External"/><Relationship Id="rId4" Type="http://schemas.openxmlformats.org/officeDocument/2006/relationships/hyperlink" Target="https://file+.vscode-resource.vscode-cdn.net/c%3A/Users/29804/Desktop/takeout-offline/.VSCodeCounter/2025-11-11_12-19-55/diff.m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/>
          </a:bodyPr>
          <a:lstStyle/>
          <a:p>
            <a:r>
              <a:rPr lang="zh-CN" altLang="en-US" sz="6400" b="1" dirty="0">
                <a:solidFill>
                  <a:schemeClr val="accent2">
                    <a:lumMod val="50000"/>
                  </a:schemeClr>
                </a:solidFill>
              </a:rPr>
              <a:t>外卖订餐应用</a:t>
            </a:r>
            <a:endParaRPr lang="zh-CN" alt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/>
              <a:t>软件工程设计项目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892299" y="5133836"/>
            <a:ext cx="1701801" cy="276999"/>
          </a:xfrm>
        </p:spPr>
        <p:txBody>
          <a:bodyPr wrap="none">
            <a:noAutofit/>
          </a:bodyPr>
          <a:lstStyle/>
          <a:p>
            <a:pPr lvl="0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汇报小组：第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38" y="0"/>
            <a:ext cx="10381723" cy="6858000"/>
          </a:xfrm>
          <a:prstGeom prst="rect">
            <a:avLst/>
          </a:prstGeom>
        </p:spPr>
      </p:pic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餐厅详情页模块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下单支付模块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61" y="1233181"/>
            <a:ext cx="10412278" cy="43916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订单页面模块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2" y="1371313"/>
            <a:ext cx="9535856" cy="41153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909286"/>
            <a:ext cx="9450119" cy="5039428"/>
          </a:xfrm>
          <a:prstGeom prst="rect">
            <a:avLst/>
          </a:prstGeom>
        </p:spPr>
      </p:pic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我的页面模块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03.</a:t>
            </a:r>
            <a:r>
              <a:rPr lang="zh-CN" altLang="en-US"/>
              <a:t>模块功能简述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1028987" y="1583092"/>
            <a:ext cx="8904881" cy="3830249"/>
            <a:chOff x="1028987" y="1583092"/>
            <a:chExt cx="8904881" cy="3830249"/>
          </a:xfrm>
        </p:grpSpPr>
        <p:grpSp>
          <p:nvGrpSpPr>
            <p:cNvPr id="3" name="Group 2"/>
            <p:cNvGrpSpPr/>
            <p:nvPr/>
          </p:nvGrpSpPr>
          <p:grpSpPr>
            <a:xfrm>
              <a:off x="1028987" y="1583092"/>
              <a:ext cx="2826576" cy="3830249"/>
              <a:chOff x="4120979" y="1130299"/>
              <a:chExt cx="3950043" cy="535264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120979" y="1130299"/>
                <a:ext cx="3950043" cy="5352641"/>
                <a:chOff x="4120979" y="1130299"/>
                <a:chExt cx="3950043" cy="5352641"/>
              </a:xfrm>
            </p:grpSpPr>
            <p:sp>
              <p:nvSpPr>
                <p:cNvPr id="6" name="Freeform: Shape 5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57" name="Freeform: Shape 56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: Shape 57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" name="Freeform: Shape 7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" name="Freeform: Shape 8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55" name="Freeform: Shape 54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: Shape 55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" name="Freeform: Shape 10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53" name="Freeform: Shape 52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: Shape 53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" name="Freeform: Shape 12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49" name="Freeform: Shape 48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41" name="Freeform: Shape 40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: Shape 41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: Shape 42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: Shape 43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: Shape 44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: Shape 45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39" name="Freeform: Shape 38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: Shape 39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37" name="Freeform: Shape 36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: Shape 37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35" name="Freeform: Shape 34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: Shape 35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" name="Freeform: Shape 18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: Shape 19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Freeform: Shape 21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Freeform: Shape 22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Freeform: Shape 23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28" name="Freeform: Shape 27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33" name="Freeform: Shape 32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Freeform: Shape 33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0" name="Freeform: Shape 29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: Shape 30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: Shape 31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7" name="Oval 26"/>
                <p:cNvSpPr/>
                <p:nvPr/>
              </p:nvSpPr>
              <p:spPr>
                <a:xfrm>
                  <a:off x="4120979" y="6276559"/>
                  <a:ext cx="3950043" cy="206381"/>
                </a:xfrm>
                <a:prstGeom prst="ellipse">
                  <a:avLst/>
                </a:prstGeom>
                <a:solidFill>
                  <a:schemeClr val="tx1">
                    <a:lumMod val="90000"/>
                    <a:lumOff val="10000"/>
                    <a:alpha val="50000"/>
                  </a:schemeClr>
                </a:solidFill>
                <a:ln>
                  <a:noFill/>
                </a:ln>
                <a:effectLst>
                  <a:softEdge rad="762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" name="Freeform: Shape 4"/>
              <p:cNvSpPr/>
              <p:nvPr/>
            </p:nvSpPr>
            <p:spPr>
              <a:xfrm>
                <a:off x="4951553" y="1274185"/>
                <a:ext cx="2290370" cy="4958166"/>
              </a:xfrm>
              <a:custGeom>
                <a:avLst/>
                <a:gdLst>
                  <a:gd name="connsiteX0" fmla="*/ 531201 w 2290370"/>
                  <a:gd name="connsiteY0" fmla="*/ 78 h 4958166"/>
                  <a:gd name="connsiteX1" fmla="*/ 564406 w 2290370"/>
                  <a:gd name="connsiteY1" fmla="*/ 33282 h 4958166"/>
                  <a:gd name="connsiteX2" fmla="*/ 580639 w 2290370"/>
                  <a:gd name="connsiteY2" fmla="*/ 107439 h 4958166"/>
                  <a:gd name="connsiteX3" fmla="*/ 626572 w 2290370"/>
                  <a:gd name="connsiteY3" fmla="*/ 153372 h 4958166"/>
                  <a:gd name="connsiteX4" fmla="*/ 711981 w 2290370"/>
                  <a:gd name="connsiteY4" fmla="*/ 169605 h 4958166"/>
                  <a:gd name="connsiteX5" fmla="*/ 711981 w 2290370"/>
                  <a:gd name="connsiteY5" fmla="*/ 169605 h 4958166"/>
                  <a:gd name="connsiteX6" fmla="*/ 1578618 w 2290370"/>
                  <a:gd name="connsiteY6" fmla="*/ 169605 h 4958166"/>
                  <a:gd name="connsiteX7" fmla="*/ 1664027 w 2290370"/>
                  <a:gd name="connsiteY7" fmla="*/ 153372 h 4958166"/>
                  <a:gd name="connsiteX8" fmla="*/ 1709960 w 2290370"/>
                  <a:gd name="connsiteY8" fmla="*/ 107439 h 4958166"/>
                  <a:gd name="connsiteX9" fmla="*/ 1726193 w 2290370"/>
                  <a:gd name="connsiteY9" fmla="*/ 33282 h 4958166"/>
                  <a:gd name="connsiteX10" fmla="*/ 1759398 w 2290370"/>
                  <a:gd name="connsiteY10" fmla="*/ 78 h 4958166"/>
                  <a:gd name="connsiteX11" fmla="*/ 1759398 w 2290370"/>
                  <a:gd name="connsiteY11" fmla="*/ 78 h 4958166"/>
                  <a:gd name="connsiteX12" fmla="*/ 2013965 w 2290370"/>
                  <a:gd name="connsiteY12" fmla="*/ 78 h 4958166"/>
                  <a:gd name="connsiteX13" fmla="*/ 2180172 w 2290370"/>
                  <a:gd name="connsiteY13" fmla="*/ 28855 h 4958166"/>
                  <a:gd name="connsiteX14" fmla="*/ 2261708 w 2290370"/>
                  <a:gd name="connsiteY14" fmla="*/ 110391 h 4958166"/>
                  <a:gd name="connsiteX15" fmla="*/ 2290485 w 2290370"/>
                  <a:gd name="connsiteY15" fmla="*/ 276597 h 4958166"/>
                  <a:gd name="connsiteX16" fmla="*/ 2290485 w 2290370"/>
                  <a:gd name="connsiteY16" fmla="*/ 4681725 h 4958166"/>
                  <a:gd name="connsiteX17" fmla="*/ 2261708 w 2290370"/>
                  <a:gd name="connsiteY17" fmla="*/ 4847932 h 4958166"/>
                  <a:gd name="connsiteX18" fmla="*/ 2180172 w 2290370"/>
                  <a:gd name="connsiteY18" fmla="*/ 4929467 h 4958166"/>
                  <a:gd name="connsiteX19" fmla="*/ 2013965 w 2290370"/>
                  <a:gd name="connsiteY19" fmla="*/ 4958244 h 4958166"/>
                  <a:gd name="connsiteX20" fmla="*/ 276633 w 2290370"/>
                  <a:gd name="connsiteY20" fmla="*/ 4958244 h 4958166"/>
                  <a:gd name="connsiteX21" fmla="*/ 110427 w 2290370"/>
                  <a:gd name="connsiteY21" fmla="*/ 4929467 h 4958166"/>
                  <a:gd name="connsiteX22" fmla="*/ 28891 w 2290370"/>
                  <a:gd name="connsiteY22" fmla="*/ 4847932 h 4958166"/>
                  <a:gd name="connsiteX23" fmla="*/ 114 w 2290370"/>
                  <a:gd name="connsiteY23" fmla="*/ 4681725 h 4958166"/>
                  <a:gd name="connsiteX24" fmla="*/ 114 w 2290370"/>
                  <a:gd name="connsiteY24" fmla="*/ 276782 h 4958166"/>
                  <a:gd name="connsiteX25" fmla="*/ 28891 w 2290370"/>
                  <a:gd name="connsiteY25" fmla="*/ 110575 h 4958166"/>
                  <a:gd name="connsiteX26" fmla="*/ 110427 w 2290370"/>
                  <a:gd name="connsiteY26" fmla="*/ 29040 h 4958166"/>
                  <a:gd name="connsiteX27" fmla="*/ 276633 w 2290370"/>
                  <a:gd name="connsiteY27" fmla="*/ 78 h 4958166"/>
                  <a:gd name="connsiteX28" fmla="*/ 531201 w 2290370"/>
                  <a:gd name="connsiteY28" fmla="*/ 78 h 495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90370" h="4958166">
                    <a:moveTo>
                      <a:pt x="531201" y="78"/>
                    </a:moveTo>
                    <a:cubicBezTo>
                      <a:pt x="549464" y="78"/>
                      <a:pt x="563852" y="15020"/>
                      <a:pt x="564406" y="33282"/>
                    </a:cubicBezTo>
                    <a:cubicBezTo>
                      <a:pt x="565328" y="69992"/>
                      <a:pt x="571046" y="89361"/>
                      <a:pt x="580639" y="107439"/>
                    </a:cubicBezTo>
                    <a:cubicBezTo>
                      <a:pt x="591338" y="127362"/>
                      <a:pt x="606834" y="142857"/>
                      <a:pt x="626572" y="153372"/>
                    </a:cubicBezTo>
                    <a:cubicBezTo>
                      <a:pt x="646494" y="164071"/>
                      <a:pt x="667708" y="169605"/>
                      <a:pt x="711981" y="169605"/>
                    </a:cubicBezTo>
                    <a:lnTo>
                      <a:pt x="711981" y="169605"/>
                    </a:lnTo>
                    <a:lnTo>
                      <a:pt x="1578618" y="169605"/>
                    </a:lnTo>
                    <a:cubicBezTo>
                      <a:pt x="1622890" y="169605"/>
                      <a:pt x="1644289" y="163887"/>
                      <a:pt x="1664027" y="153372"/>
                    </a:cubicBezTo>
                    <a:cubicBezTo>
                      <a:pt x="1683950" y="142673"/>
                      <a:pt x="1699445" y="127177"/>
                      <a:pt x="1709960" y="107439"/>
                    </a:cubicBezTo>
                    <a:cubicBezTo>
                      <a:pt x="1719552" y="89361"/>
                      <a:pt x="1725086" y="69992"/>
                      <a:pt x="1726193" y="33282"/>
                    </a:cubicBezTo>
                    <a:cubicBezTo>
                      <a:pt x="1726747" y="15020"/>
                      <a:pt x="1741135" y="78"/>
                      <a:pt x="1759398" y="78"/>
                    </a:cubicBezTo>
                    <a:lnTo>
                      <a:pt x="1759398" y="78"/>
                    </a:lnTo>
                    <a:lnTo>
                      <a:pt x="2013965" y="78"/>
                    </a:lnTo>
                    <a:cubicBezTo>
                      <a:pt x="2110258" y="78"/>
                      <a:pt x="2145123" y="10039"/>
                      <a:pt x="2180172" y="28855"/>
                    </a:cubicBezTo>
                    <a:cubicBezTo>
                      <a:pt x="2215221" y="47671"/>
                      <a:pt x="2242892" y="75341"/>
                      <a:pt x="2261708" y="110391"/>
                    </a:cubicBezTo>
                    <a:cubicBezTo>
                      <a:pt x="2280524" y="145624"/>
                      <a:pt x="2290485" y="180489"/>
                      <a:pt x="2290485" y="276597"/>
                    </a:cubicBezTo>
                    <a:lnTo>
                      <a:pt x="2290485" y="4681725"/>
                    </a:lnTo>
                    <a:cubicBezTo>
                      <a:pt x="2290485" y="4778018"/>
                      <a:pt x="2280524" y="4812883"/>
                      <a:pt x="2261708" y="4847932"/>
                    </a:cubicBezTo>
                    <a:cubicBezTo>
                      <a:pt x="2242892" y="4883165"/>
                      <a:pt x="2215221" y="4910651"/>
                      <a:pt x="2180172" y="4929467"/>
                    </a:cubicBezTo>
                    <a:cubicBezTo>
                      <a:pt x="2144939" y="4948283"/>
                      <a:pt x="2110074" y="4958244"/>
                      <a:pt x="2013965" y="4958244"/>
                    </a:cubicBezTo>
                    <a:lnTo>
                      <a:pt x="276633" y="4958244"/>
                    </a:lnTo>
                    <a:cubicBezTo>
                      <a:pt x="180341" y="4958244"/>
                      <a:pt x="145476" y="4948283"/>
                      <a:pt x="110427" y="4929467"/>
                    </a:cubicBezTo>
                    <a:cubicBezTo>
                      <a:pt x="75193" y="4910651"/>
                      <a:pt x="47707" y="4882981"/>
                      <a:pt x="28891" y="4847932"/>
                    </a:cubicBezTo>
                    <a:cubicBezTo>
                      <a:pt x="10075" y="4812883"/>
                      <a:pt x="114" y="4777833"/>
                      <a:pt x="114" y="4681725"/>
                    </a:cubicBezTo>
                    <a:lnTo>
                      <a:pt x="114" y="276782"/>
                    </a:lnTo>
                    <a:cubicBezTo>
                      <a:pt x="114" y="180489"/>
                      <a:pt x="10075" y="145624"/>
                      <a:pt x="28891" y="110575"/>
                    </a:cubicBezTo>
                    <a:cubicBezTo>
                      <a:pt x="47707" y="75526"/>
                      <a:pt x="75377" y="47856"/>
                      <a:pt x="110427" y="29040"/>
                    </a:cubicBezTo>
                    <a:cubicBezTo>
                      <a:pt x="145476" y="10224"/>
                      <a:pt x="180341" y="78"/>
                      <a:pt x="276633" y="78"/>
                    </a:cubicBezTo>
                    <a:lnTo>
                      <a:pt x="531201" y="78"/>
                    </a:lnTo>
                    <a:close/>
                  </a:path>
                </a:pathLst>
              </a:custGeom>
              <a:blipFill rotWithShape="0">
                <a:blip r:embed="rId3"/>
                <a:srcRect/>
                <a:stretch>
                  <a:fillRect l="-112750" r="-112750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148757" y="1887488"/>
              <a:ext cx="2001232" cy="2558969"/>
              <a:chOff x="4425744" y="1962755"/>
              <a:chExt cx="2001232" cy="255896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425744" y="2543650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Autofit/>
              </a:bodyPr>
              <a:lstStyle/>
              <a:p>
                <a:pPr algn="l">
                  <a:lnSpc>
                    <a:spcPct val="100000"/>
                  </a:lnSpc>
                  <a:buSzPct val="25000"/>
                </a:pPr>
                <a:r>
                  <a:rPr lang="zh-CN" altLang="en-US" sz="2400" b="1" dirty="0"/>
                  <a:t>搜索功能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447763" y="2795995"/>
                <a:ext cx="1979213" cy="1725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首页提供</a:t>
                </a:r>
                <a:r>
                  <a:rPr lang="zh-CN" altLang="en-US" dirty="0"/>
                  <a:t>搜索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功能，用户可以通过搜索栏搜索餐厅名称和菜品名称。</a:t>
                </a: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535874" y="1962755"/>
                <a:ext cx="410200" cy="410198"/>
                <a:chOff x="3526795" y="4024421"/>
                <a:chExt cx="410200" cy="410198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3526795" y="4024421"/>
                  <a:ext cx="410200" cy="410198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Freeform: Shape 63"/>
                <p:cNvSpPr/>
                <p:nvPr/>
              </p:nvSpPr>
              <p:spPr>
                <a:xfrm>
                  <a:off x="3642895" y="4162770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>
              <a:off x="6835238" y="1889350"/>
              <a:ext cx="2001232" cy="2845128"/>
              <a:chOff x="6971706" y="1964617"/>
              <a:chExt cx="2001232" cy="2845128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7092912" y="1964617"/>
                <a:ext cx="410200" cy="410198"/>
                <a:chOff x="4471992" y="4024421"/>
                <a:chExt cx="410200" cy="410198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471992" y="4024421"/>
                  <a:ext cx="410200" cy="41019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4595899" y="4146869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6971706" y="2541789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Autofit/>
              </a:bodyPr>
              <a:lstStyle/>
              <a:p>
                <a:pPr algn="l">
                  <a:lnSpc>
                    <a:spcPct val="100000"/>
                  </a:lnSpc>
                  <a:buSzPct val="25000"/>
                </a:pPr>
                <a:r>
                  <a:rPr lang="zh-CN" altLang="en-US" sz="2400" b="1" dirty="0"/>
                  <a:t>餐厅展示区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993725" y="2794134"/>
                <a:ext cx="1979213" cy="201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展示各类餐厅的推荐菜品和特色服务，方便用户浏览和选择。</a:t>
                </a:r>
              </a:p>
            </p:txBody>
          </p:sp>
        </p:grpSp>
        <p:sp>
          <p:nvSpPr>
            <p:cNvPr id="76" name="Freeform: Shape 75"/>
            <p:cNvSpPr/>
            <p:nvPr/>
          </p:nvSpPr>
          <p:spPr>
            <a:xfrm>
              <a:off x="9755867" y="2025390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itle 10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首页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23636" y="1280973"/>
            <a:ext cx="10344728" cy="3893267"/>
            <a:chOff x="923636" y="2347773"/>
            <a:chExt cx="10344728" cy="3893267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923636" y="2347773"/>
              <a:ext cx="10344728" cy="1856254"/>
            </a:xfrm>
            <a:prstGeom prst="roundRect">
              <a:avLst>
                <a:gd name="adj" fmla="val 0"/>
              </a:avLst>
            </a:prstGeom>
            <a:blipFill rotWithShape="0">
              <a:blip r:embed="rId3"/>
              <a:srcRect/>
              <a:stretch>
                <a:fillRect t="-136830" b="-13683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23636" y="4510891"/>
              <a:ext cx="2655587" cy="1730149"/>
              <a:chOff x="923636" y="4510891"/>
              <a:chExt cx="2655587" cy="1730149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529742" y="4510891"/>
                <a:ext cx="204948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2400" b="1" dirty="0"/>
                  <a:t>菜单分类导航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29742" y="4821180"/>
                <a:ext cx="2049481" cy="1419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餐厅详情页提供菜单分类导航，用户可以快速找到自己感兴趣的菜品类别。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923636" y="4584047"/>
                <a:ext cx="410200" cy="410198"/>
                <a:chOff x="3526795" y="4024421"/>
                <a:chExt cx="410200" cy="410198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3526795" y="4024421"/>
                  <a:ext cx="410200" cy="410198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Freeform: Shape 41"/>
                <p:cNvSpPr/>
                <p:nvPr/>
              </p:nvSpPr>
              <p:spPr>
                <a:xfrm>
                  <a:off x="3642895" y="4162770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5374313" y="4510891"/>
              <a:ext cx="2049481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dirty="0"/>
                <a:t>菜品详情展示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74313" y="4821180"/>
              <a:ext cx="2049481" cy="141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每道菜品都有详细的图片、描述和价格信息，帮助用户更好地了解菜品。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218883" y="4510891"/>
              <a:ext cx="2049481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dirty="0"/>
                <a:t>购物车交互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18883" y="4821180"/>
              <a:ext cx="2049481" cy="141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用户可以方便地将菜品添加到购物车，并实时查看购物车中的内容。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68207" y="4584047"/>
              <a:ext cx="410200" cy="410198"/>
              <a:chOff x="4471992" y="4024421"/>
              <a:chExt cx="410200" cy="410198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471992" y="4024421"/>
                <a:ext cx="410200" cy="41019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>
              <a:xfrm>
                <a:off x="4595899" y="4146869"/>
                <a:ext cx="162386" cy="17800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612777" y="4584047"/>
              <a:ext cx="410200" cy="410198"/>
              <a:chOff x="5417189" y="4024421"/>
              <a:chExt cx="410200" cy="41019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417189" y="4024421"/>
                <a:ext cx="410200" cy="410198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>
              <a:xfrm>
                <a:off x="5533289" y="4158600"/>
                <a:ext cx="178001" cy="148188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4" name="Title 8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餐厅详情页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/>
          <p:cNvSpPr/>
          <p:nvPr/>
        </p:nvSpPr>
        <p:spPr>
          <a:xfrm>
            <a:off x="4532630" y="2857500"/>
            <a:ext cx="2637790" cy="2610485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60000">
                <a:schemeClr val="accent6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sz="2000" b="1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710805" y="2157730"/>
            <a:ext cx="2258060" cy="1789206"/>
            <a:chOff x="6873246" y="3437950"/>
            <a:chExt cx="2257947" cy="1668862"/>
          </a:xfrm>
        </p:grpSpPr>
        <p:sp>
          <p:nvSpPr>
            <p:cNvPr id="69" name="Rectangle 68"/>
            <p:cNvSpPr/>
            <p:nvPr/>
          </p:nvSpPr>
          <p:spPr>
            <a:xfrm flipH="1">
              <a:off x="6873246" y="3782453"/>
              <a:ext cx="2257947" cy="1324359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用户可以在订单页面查看自己的所有订单记录，包括订单状态和金额。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6873247" y="3437950"/>
              <a:ext cx="2257946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用户订单查询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710805" y="4326255"/>
            <a:ext cx="2258060" cy="1789194"/>
            <a:chOff x="6873246" y="3437950"/>
            <a:chExt cx="2257947" cy="1668902"/>
          </a:xfrm>
        </p:grpSpPr>
        <p:sp>
          <p:nvSpPr>
            <p:cNvPr id="74" name="Rectangle 73"/>
            <p:cNvSpPr/>
            <p:nvPr/>
          </p:nvSpPr>
          <p:spPr>
            <a:xfrm flipH="1">
              <a:off x="6873246" y="3782453"/>
              <a:ext cx="2257947" cy="1324399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点击订单可以查看详细的订单信息，包括菜品清单、配送地址等。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3247" y="3437950"/>
              <a:ext cx="2257946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订单详情展示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837690" y="1992630"/>
            <a:ext cx="1954530" cy="2121535"/>
            <a:chOff x="8127164" y="2814839"/>
            <a:chExt cx="1954395" cy="1978690"/>
          </a:xfrm>
        </p:grpSpPr>
        <p:sp>
          <p:nvSpPr>
            <p:cNvPr id="81" name="Rectangle 80"/>
            <p:cNvSpPr/>
            <p:nvPr/>
          </p:nvSpPr>
          <p:spPr>
            <a:xfrm flipH="1">
              <a:off x="8127164" y="3159342"/>
              <a:ext cx="1954394" cy="163418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/>
                <a:t>在下单前，用户可以查看购物车中的所有菜品和总金额，确认无误后提交订单。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8127165" y="2814839"/>
              <a:ext cx="1954394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1800" dirty="0"/>
                <a:t>菜品</a:t>
              </a:r>
              <a:r>
                <a:rPr lang="zh-CN" altLang="en-US" sz="2000" dirty="0"/>
                <a:t>总览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37690" y="4326255"/>
            <a:ext cx="1954530" cy="2106930"/>
            <a:chOff x="8127164" y="3044063"/>
            <a:chExt cx="1954395" cy="1965067"/>
          </a:xfrm>
        </p:grpSpPr>
        <p:sp>
          <p:nvSpPr>
            <p:cNvPr id="88" name="Rectangle 87"/>
            <p:cNvSpPr/>
            <p:nvPr/>
          </p:nvSpPr>
          <p:spPr>
            <a:xfrm flipH="1">
              <a:off x="8127164" y="3374943"/>
              <a:ext cx="1954394" cy="163418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/>
                <a:t>提供校园卡支付方式，用户可以使用自己学生邮箱关联的校园卡支付。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 flipH="1">
              <a:off x="8127165" y="3044063"/>
              <a:ext cx="1954394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支付页面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465580" y="1214755"/>
            <a:ext cx="2411730" cy="566420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algn="ctr">
              <a:lnSpc>
                <a:spcPct val="100000"/>
              </a:lnSpc>
              <a:buSzPct val="25000"/>
            </a:pPr>
            <a:r>
              <a:rPr lang="zh-CN" altLang="en-US" sz="2400" b="1" dirty="0">
                <a:solidFill>
                  <a:schemeClr val="tx1"/>
                </a:solidFill>
              </a:rPr>
              <a:t>下单支付流程</a:t>
            </a:r>
          </a:p>
        </p:txBody>
      </p:sp>
      <p:sp>
        <p:nvSpPr>
          <p:cNvPr id="93" name="Title 9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下单支付流程与订单页面</a:t>
            </a:r>
          </a:p>
        </p:txBody>
      </p:sp>
      <p:sp>
        <p:nvSpPr>
          <p:cNvPr id="2" name="Rectangle 31"/>
          <p:cNvSpPr/>
          <p:nvPr/>
        </p:nvSpPr>
        <p:spPr>
          <a:xfrm>
            <a:off x="7170420" y="1214755"/>
            <a:ext cx="2798445" cy="566420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algn="ctr">
              <a:lnSpc>
                <a:spcPct val="100000"/>
              </a:lnSpc>
              <a:buSzPct val="25000"/>
            </a:pPr>
            <a:r>
              <a:rPr lang="zh-CN" altLang="en-US" sz="2400" b="1" dirty="0">
                <a:solidFill>
                  <a:schemeClr val="tx1"/>
                </a:solidFill>
              </a:rPr>
              <a:t>订单页面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0" y="1928561"/>
            <a:ext cx="10139313" cy="3385196"/>
            <a:chOff x="660400" y="2792161"/>
            <a:chExt cx="10139313" cy="3385196"/>
          </a:xfrm>
        </p:grpSpPr>
        <p:grpSp>
          <p:nvGrpSpPr>
            <p:cNvPr id="45" name="Group 44"/>
            <p:cNvGrpSpPr/>
            <p:nvPr/>
          </p:nvGrpSpPr>
          <p:grpSpPr>
            <a:xfrm>
              <a:off x="4449958" y="2792161"/>
              <a:ext cx="2560196" cy="2789695"/>
              <a:chOff x="4449958" y="2792161"/>
              <a:chExt cx="2560196" cy="2789695"/>
            </a:xfrm>
          </p:grpSpPr>
          <p:sp>
            <p:nvSpPr>
              <p:cNvPr id="30" name="Oval 29"/>
              <p:cNvSpPr/>
              <p:nvPr/>
            </p:nvSpPr>
            <p:spPr bwMode="auto">
              <a:xfrm>
                <a:off x="5172056" y="2792161"/>
                <a:ext cx="1116000" cy="11160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1200" b="1" dirty="0">
                  <a:solidFill>
                    <a:schemeClr val="tx1">
                      <a:lumMod val="10000"/>
                      <a:lumOff val="90000"/>
                    </a:schemeClr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730414" y="4325286"/>
                <a:ext cx="199928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密码管理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449958" y="4757497"/>
                <a:ext cx="2560196" cy="8243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提供密码修改功能，确保用户账户的安全性。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6202" y="3119329"/>
                <a:ext cx="52770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60400" y="2792161"/>
              <a:ext cx="2560196" cy="3385196"/>
              <a:chOff x="660400" y="2792161"/>
              <a:chExt cx="2560196" cy="338519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382498" y="2792161"/>
                <a:ext cx="1116000" cy="1116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1200" b="1" dirty="0">
                  <a:solidFill>
                    <a:schemeClr val="tx1">
                      <a:lumMod val="10000"/>
                      <a:lumOff val="9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0856" y="4325286"/>
                <a:ext cx="199928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用户账户信息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0400" y="4757497"/>
                <a:ext cx="2560196" cy="141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展示用户的个人信息，包括头像、昵称、联系方式等，方便用户随时查看和更新。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676644" y="3119329"/>
                <a:ext cx="52770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8239517" y="2792161"/>
              <a:ext cx="2560196" cy="3053091"/>
              <a:chOff x="8239517" y="2792161"/>
              <a:chExt cx="2560196" cy="3053091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8961615" y="2792161"/>
                <a:ext cx="1116000" cy="1116000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1200" b="1" dirty="0">
                  <a:solidFill>
                    <a:schemeClr val="tx1">
                      <a:lumMod val="10000"/>
                      <a:lumOff val="9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519973" y="4325286"/>
                <a:ext cx="199928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设置功能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239517" y="4757497"/>
                <a:ext cx="2560196" cy="10877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用户可以在这里设置通知偏好、支付方式等个性化选项。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255761" y="3154614"/>
                <a:ext cx="52770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</p:grp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我的页面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04.</a:t>
            </a:r>
            <a:r>
              <a:rPr lang="zh-CN" altLang="en-US"/>
              <a:t>项目结构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13105" y="3429000"/>
            <a:ext cx="1422400" cy="945708"/>
            <a:chOff x="805988" y="3908454"/>
            <a:chExt cx="1422264" cy="945734"/>
          </a:xfrm>
        </p:grpSpPr>
        <p:sp>
          <p:nvSpPr>
            <p:cNvPr id="27" name="Oval 26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01</a:t>
              </a:r>
              <a:endParaRPr lang="zh-CN" altLang="en-US" sz="16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5988" y="4608436"/>
              <a:ext cx="1422264" cy="24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项目背景与目标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52115" y="3429000"/>
            <a:ext cx="1219200" cy="945696"/>
            <a:chOff x="805988" y="3908454"/>
            <a:chExt cx="1219083" cy="945738"/>
          </a:xfrm>
        </p:grpSpPr>
        <p:sp>
          <p:nvSpPr>
            <p:cNvPr id="24" name="Oval 23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5988" y="4608436"/>
              <a:ext cx="1219083" cy="245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系统总体设计</a:t>
              </a:r>
              <a:endParaRPr kumimoji="1"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91125" y="3429000"/>
            <a:ext cx="1219200" cy="945696"/>
            <a:chOff x="805988" y="3908454"/>
            <a:chExt cx="1219083" cy="945738"/>
          </a:xfrm>
        </p:grpSpPr>
        <p:sp>
          <p:nvSpPr>
            <p:cNvPr id="21" name="Oval 20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03</a:t>
              </a:r>
              <a:endParaRPr lang="zh-CN" alt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5988" y="4608436"/>
              <a:ext cx="1219083" cy="245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en-US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模块功能简述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429500" y="3429000"/>
            <a:ext cx="812800" cy="945696"/>
            <a:chOff x="805988" y="3908454"/>
            <a:chExt cx="812722" cy="945738"/>
          </a:xfrm>
        </p:grpSpPr>
        <p:sp>
          <p:nvSpPr>
            <p:cNvPr id="18" name="Oval 17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04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5988" y="4608436"/>
              <a:ext cx="812722" cy="245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项目结构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68510" y="3429000"/>
            <a:ext cx="812800" cy="945696"/>
            <a:chOff x="805988" y="3908454"/>
            <a:chExt cx="812722" cy="945738"/>
          </a:xfrm>
        </p:grpSpPr>
        <p:sp>
          <p:nvSpPr>
            <p:cNvPr id="15" name="Oval 14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05</a:t>
              </a:r>
              <a:endParaRPr lang="zh-CN" altLang="en-US" sz="16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5988" y="4608436"/>
              <a:ext cx="812722" cy="245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项目分工</a:t>
              </a:r>
              <a:endParaRPr kumimoji="1"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400" y="1028700"/>
            <a:ext cx="6837577" cy="1747520"/>
            <a:chOff x="660400" y="1028700"/>
            <a:chExt cx="6837707" cy="1747589"/>
          </a:xfrm>
        </p:grpSpPr>
        <p:sp>
          <p:nvSpPr>
            <p:cNvPr id="8" name="TextBox 7"/>
            <p:cNvSpPr txBox="1"/>
            <p:nvPr/>
          </p:nvSpPr>
          <p:spPr>
            <a:xfrm>
              <a:off x="6096000" y="1487505"/>
              <a:ext cx="1402107" cy="8299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4800" b="1" dirty="0">
                  <a:solidFill>
                    <a:schemeClr val="tx1"/>
                  </a:solidFill>
                </a:rPr>
                <a:t>目录</a:t>
              </a:r>
              <a:endParaRPr kumimoji="1" lang="en-US" altLang="zh-CN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660400" y="1028700"/>
              <a:ext cx="4876800" cy="1747589"/>
            </a:xfrm>
            <a:prstGeom prst="roundRect">
              <a:avLst>
                <a:gd name="adj" fmla="val 8017"/>
              </a:avLst>
            </a:prstGeom>
            <a:blipFill rotWithShape="0">
              <a:blip r:embed="rId3"/>
              <a:srcRect/>
              <a:stretch>
                <a:fillRect t="-28540" b="-2854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oup 9"/>
          <p:cNvGrpSpPr/>
          <p:nvPr/>
        </p:nvGrpSpPr>
        <p:grpSpPr>
          <a:xfrm>
            <a:off x="713105" y="4866640"/>
            <a:ext cx="1016000" cy="945708"/>
            <a:chOff x="805988" y="3908454"/>
            <a:chExt cx="1015903" cy="945734"/>
          </a:xfrm>
        </p:grpSpPr>
        <p:sp>
          <p:nvSpPr>
            <p:cNvPr id="6" name="Oval 26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06</a:t>
              </a:r>
              <a:endParaRPr lang="zh-CN" altLang="en-US" sz="1600" b="1" dirty="0"/>
            </a:p>
          </p:txBody>
        </p:sp>
        <p:sp>
          <p:nvSpPr>
            <p:cNvPr id="9" name="Rectangle 27"/>
            <p:cNvSpPr/>
            <p:nvPr/>
          </p:nvSpPr>
          <p:spPr>
            <a:xfrm>
              <a:off x="805988" y="4608436"/>
              <a:ext cx="1015903" cy="24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项目创新点</a:t>
              </a:r>
              <a:endParaRPr kumimoji="1"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9"/>
          <p:cNvGrpSpPr/>
          <p:nvPr/>
        </p:nvGrpSpPr>
        <p:grpSpPr>
          <a:xfrm>
            <a:off x="2952115" y="4866640"/>
            <a:ext cx="812800" cy="945708"/>
            <a:chOff x="805988" y="3908454"/>
            <a:chExt cx="812722" cy="945734"/>
          </a:xfrm>
        </p:grpSpPr>
        <p:sp>
          <p:nvSpPr>
            <p:cNvPr id="31" name="Oval 26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07</a:t>
              </a:r>
              <a:endParaRPr lang="zh-CN" altLang="en-US" sz="1600" b="1" dirty="0"/>
            </a:p>
          </p:txBody>
        </p:sp>
        <p:sp>
          <p:nvSpPr>
            <p:cNvPr id="32" name="Rectangle 27"/>
            <p:cNvSpPr/>
            <p:nvPr/>
          </p:nvSpPr>
          <p:spPr>
            <a:xfrm>
              <a:off x="805988" y="4608436"/>
              <a:ext cx="812722" cy="24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代码统计</a:t>
              </a:r>
            </a:p>
          </p:txBody>
        </p:sp>
      </p:grpSp>
      <p:grpSp>
        <p:nvGrpSpPr>
          <p:cNvPr id="33" name="Group 9"/>
          <p:cNvGrpSpPr/>
          <p:nvPr/>
        </p:nvGrpSpPr>
        <p:grpSpPr>
          <a:xfrm>
            <a:off x="5191125" y="4866640"/>
            <a:ext cx="812800" cy="945708"/>
            <a:chOff x="805988" y="3908454"/>
            <a:chExt cx="812722" cy="945734"/>
          </a:xfrm>
        </p:grpSpPr>
        <p:sp>
          <p:nvSpPr>
            <p:cNvPr id="34" name="Oval 26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08</a:t>
              </a:r>
              <a:endParaRPr lang="zh-CN" altLang="en-US" sz="1600" b="1" dirty="0"/>
            </a:p>
          </p:txBody>
        </p:sp>
        <p:sp>
          <p:nvSpPr>
            <p:cNvPr id="35" name="Rectangle 27"/>
            <p:cNvSpPr/>
            <p:nvPr/>
          </p:nvSpPr>
          <p:spPr>
            <a:xfrm>
              <a:off x="805988" y="4608436"/>
              <a:ext cx="812722" cy="24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功能演示</a:t>
              </a:r>
            </a:p>
          </p:txBody>
        </p:sp>
      </p:grpSp>
      <p:grpSp>
        <p:nvGrpSpPr>
          <p:cNvPr id="36" name="Group 9"/>
          <p:cNvGrpSpPr/>
          <p:nvPr/>
        </p:nvGrpSpPr>
        <p:grpSpPr>
          <a:xfrm>
            <a:off x="7430135" y="4866640"/>
            <a:ext cx="1422400" cy="945708"/>
            <a:chOff x="805988" y="3908454"/>
            <a:chExt cx="1422264" cy="945734"/>
          </a:xfrm>
        </p:grpSpPr>
        <p:sp>
          <p:nvSpPr>
            <p:cNvPr id="37" name="Oval 26"/>
            <p:cNvSpPr/>
            <p:nvPr/>
          </p:nvSpPr>
          <p:spPr>
            <a:xfrm>
              <a:off x="805988" y="3908454"/>
              <a:ext cx="542720" cy="5427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600" b="1"/>
                <a:t>09</a:t>
              </a:r>
              <a:endParaRPr lang="zh-CN" altLang="en-US" sz="1600" b="1" dirty="0"/>
            </a:p>
          </p:txBody>
        </p:sp>
        <p:sp>
          <p:nvSpPr>
            <p:cNvPr id="38" name="Rectangle 27"/>
            <p:cNvSpPr/>
            <p:nvPr/>
          </p:nvSpPr>
          <p:spPr>
            <a:xfrm>
              <a:off x="805988" y="4608436"/>
              <a:ext cx="1422264" cy="24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运行成效与展望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7710805" y="1568450"/>
            <a:ext cx="2258060" cy="1457100"/>
            <a:chOff x="6873246" y="3437950"/>
            <a:chExt cx="2257947" cy="1359094"/>
          </a:xfrm>
        </p:grpSpPr>
        <p:sp>
          <p:nvSpPr>
            <p:cNvPr id="69" name="Rectangle 68"/>
            <p:cNvSpPr/>
            <p:nvPr/>
          </p:nvSpPr>
          <p:spPr>
            <a:xfrm flipH="1">
              <a:off x="6873246" y="3782453"/>
              <a:ext cx="2257947" cy="101459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处理订单的创建、查询和管理，确保订单流程的顺畅和准确。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6873247" y="3437950"/>
              <a:ext cx="2257946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订单服务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710805" y="3736975"/>
            <a:ext cx="2258060" cy="1457090"/>
            <a:chOff x="6873246" y="3437950"/>
            <a:chExt cx="2257947" cy="1359126"/>
          </a:xfrm>
        </p:grpSpPr>
        <p:sp>
          <p:nvSpPr>
            <p:cNvPr id="74" name="Rectangle 73"/>
            <p:cNvSpPr/>
            <p:nvPr/>
          </p:nvSpPr>
          <p:spPr>
            <a:xfrm flipH="1">
              <a:off x="6873246" y="3782453"/>
              <a:ext cx="2257947" cy="101462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提供用户账户管理、密码修改等服务，保障用户信息安全。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3247" y="3437950"/>
              <a:ext cx="2257946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用户服务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837690" y="1403350"/>
            <a:ext cx="1954530" cy="2453444"/>
            <a:chOff x="8127164" y="2814839"/>
            <a:chExt cx="1954395" cy="2288251"/>
          </a:xfrm>
        </p:grpSpPr>
        <p:sp>
          <p:nvSpPr>
            <p:cNvPr id="81" name="Rectangle 80"/>
            <p:cNvSpPr/>
            <p:nvPr/>
          </p:nvSpPr>
          <p:spPr>
            <a:xfrm flipH="1">
              <a:off x="8127164" y="3159342"/>
              <a:ext cx="1954394" cy="1943748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/>
                <a:t>提供首页的数据加载和展示服务和餐厅菜谱的搜索服务，确保用户能够快速获取餐厅和菜品信息。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8127165" y="2814839"/>
              <a:ext cx="1954394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首页服务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37055" y="4173855"/>
            <a:ext cx="1954530" cy="2438837"/>
            <a:chOff x="8127164" y="3044063"/>
            <a:chExt cx="1954395" cy="2274626"/>
          </a:xfrm>
        </p:grpSpPr>
        <p:sp>
          <p:nvSpPr>
            <p:cNvPr id="88" name="Rectangle 87"/>
            <p:cNvSpPr/>
            <p:nvPr/>
          </p:nvSpPr>
          <p:spPr>
            <a:xfrm flipH="1">
              <a:off x="8127164" y="3374943"/>
              <a:ext cx="1954394" cy="1943746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/>
                <a:t>为中餐、意大利餐、汉堡店，东一食堂等不同类型的餐厅提供服务，满足用户多样化的饮食需求。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 flipH="1">
              <a:off x="8127165" y="3044063"/>
              <a:ext cx="1954394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dirty="0"/>
                <a:t>餐厅页服务</a:t>
              </a:r>
            </a:p>
          </p:txBody>
        </p:sp>
      </p:grpSp>
      <p:sp>
        <p:nvSpPr>
          <p:cNvPr id="93" name="Title 9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业务逻辑层</a:t>
            </a:r>
          </a:p>
        </p:txBody>
      </p:sp>
      <p:sp>
        <p:nvSpPr>
          <p:cNvPr id="4" name="Oval 3"/>
          <p:cNvSpPr/>
          <p:nvPr/>
        </p:nvSpPr>
        <p:spPr>
          <a:xfrm>
            <a:off x="4246322" y="2071741"/>
            <a:ext cx="3010005" cy="3010005"/>
          </a:xfrm>
          <a:prstGeom prst="ellipse">
            <a:avLst/>
          </a:prstGeom>
          <a:blipFill rotWithShape="0">
            <a:blip r:embed="rId3"/>
            <a:srcRect/>
            <a:stretch>
              <a:fillRect l="-39050" r="-3905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1766570" y="2072005"/>
            <a:ext cx="3183890" cy="2233294"/>
            <a:chOff x="8127164" y="2814839"/>
            <a:chExt cx="3183670" cy="2082924"/>
          </a:xfrm>
        </p:grpSpPr>
        <p:sp>
          <p:nvSpPr>
            <p:cNvPr id="81" name="Rectangle 80"/>
            <p:cNvSpPr/>
            <p:nvPr/>
          </p:nvSpPr>
          <p:spPr>
            <a:xfrm flipH="1">
              <a:off x="8127164" y="3159525"/>
              <a:ext cx="3183670" cy="1738238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 dirty="0"/>
                <a:t>本地存储餐厅、菜品数据，可实现数据增删查改，提供搜索服务。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8127165" y="2814839"/>
              <a:ext cx="1954394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no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zh-CN" altLang="en-US" sz="2400" dirty="0"/>
                <a:t>数据本地存储</a:t>
              </a:r>
            </a:p>
          </p:txBody>
        </p:sp>
      </p:grpSp>
      <p:sp>
        <p:nvSpPr>
          <p:cNvPr id="93" name="Title 9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数据管理层</a:t>
            </a:r>
          </a:p>
        </p:txBody>
      </p:sp>
      <p:sp>
        <p:nvSpPr>
          <p:cNvPr id="4" name="Oval 3"/>
          <p:cNvSpPr/>
          <p:nvPr/>
        </p:nvSpPr>
        <p:spPr>
          <a:xfrm>
            <a:off x="6918402" y="1675501"/>
            <a:ext cx="3010005" cy="3010005"/>
          </a:xfrm>
          <a:prstGeom prst="ellipse">
            <a:avLst/>
          </a:prstGeom>
          <a:blipFill rotWithShape="0">
            <a:blip r:embed="rId3"/>
            <a:srcRect/>
            <a:stretch>
              <a:fillRect l="-39050" r="-3905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05.</a:t>
            </a:r>
            <a:r>
              <a:rPr lang="zh-CN" altLang="en-US"/>
              <a:t>项目分工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75520" y="5405120"/>
            <a:ext cx="2316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工作量百分比：各25%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0C69E9-BCAE-E8BE-0AF0-C9F492B42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46515"/>
              </p:ext>
            </p:extLst>
          </p:nvPr>
        </p:nvGraphicFramePr>
        <p:xfrm>
          <a:off x="1314030" y="0"/>
          <a:ext cx="8632403" cy="6857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871">
                  <a:extLst>
                    <a:ext uri="{9D8B030D-6E8A-4147-A177-3AD203B41FA5}">
                      <a16:colId xmlns:a16="http://schemas.microsoft.com/office/drawing/2014/main" val="2034412487"/>
                    </a:ext>
                  </a:extLst>
                </a:gridCol>
                <a:gridCol w="1525477">
                  <a:extLst>
                    <a:ext uri="{9D8B030D-6E8A-4147-A177-3AD203B41FA5}">
                      <a16:colId xmlns:a16="http://schemas.microsoft.com/office/drawing/2014/main" val="4189174722"/>
                    </a:ext>
                  </a:extLst>
                </a:gridCol>
                <a:gridCol w="4432855">
                  <a:extLst>
                    <a:ext uri="{9D8B030D-6E8A-4147-A177-3AD203B41FA5}">
                      <a16:colId xmlns:a16="http://schemas.microsoft.com/office/drawing/2014/main" val="3778108511"/>
                    </a:ext>
                  </a:extLst>
                </a:gridCol>
                <a:gridCol w="1956200">
                  <a:extLst>
                    <a:ext uri="{9D8B030D-6E8A-4147-A177-3AD203B41FA5}">
                      <a16:colId xmlns:a16="http://schemas.microsoft.com/office/drawing/2014/main" val="3980013988"/>
                    </a:ext>
                  </a:extLst>
                </a:gridCol>
              </a:tblGrid>
              <a:tr h="23765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外卖应用项目分工合作计划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6636"/>
                  </a:ext>
                </a:extLst>
              </a:tr>
              <a:tr h="16975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u="none" strike="noStrike">
                          <a:effectLst/>
                        </a:rPr>
                        <a:t>阶段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050" u="none" strike="noStrike">
                          <a:effectLst/>
                        </a:rPr>
                        <a:t>任务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u="none" strike="noStrike">
                          <a:effectLst/>
                        </a:rPr>
                        <a:t>负责人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665773939"/>
                  </a:ext>
                </a:extLst>
              </a:tr>
              <a:tr h="16975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阶段一：前期调研阶段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模型侧（技术调研）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阅读</a:t>
                      </a:r>
                      <a:r>
                        <a:rPr lang="en-US" altLang="zh-CN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应用开发最佳实践文档，了解行业标准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751946810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调研移动电商应用的用户体验设计模式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38776276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查找适合外卖应用的数据存储方案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015021550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研究</a:t>
                      </a:r>
                      <a:r>
                        <a:rPr lang="en-US" sz="1000" u="none" strike="noStrike">
                          <a:effectLst/>
                        </a:rPr>
                        <a:t>Android UI</a:t>
                      </a:r>
                      <a:r>
                        <a:rPr lang="zh-CN" altLang="en-US" sz="1000" u="none" strike="noStrike">
                          <a:effectLst/>
                        </a:rPr>
                        <a:t>设计规范和</a:t>
                      </a:r>
                      <a:r>
                        <a:rPr lang="en-US" sz="1000" u="none" strike="noStrike">
                          <a:effectLst/>
                        </a:rPr>
                        <a:t>Material Design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9413762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阅读用户认证和权限管理相关文档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81646725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前后端侧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进行系统的总体设计，完成需求分析、</a:t>
                      </a:r>
                      <a:r>
                        <a:rPr lang="en-US" altLang="zh-CN" sz="1000" u="none" strike="noStrike">
                          <a:effectLst/>
                        </a:rPr>
                        <a:t>UML</a:t>
                      </a:r>
                      <a:r>
                        <a:rPr lang="zh-CN" altLang="en-US" sz="1000" u="none" strike="noStrike">
                          <a:effectLst/>
                        </a:rPr>
                        <a:t>、系统架构图等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贾柠泽、曾程、田知恒、周域楷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07198362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学习</a:t>
                      </a:r>
                      <a:r>
                        <a:rPr lang="en-US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前端开发相关知识（</a:t>
                      </a:r>
                      <a:r>
                        <a:rPr lang="en-US" sz="1000" u="none" strike="noStrike">
                          <a:effectLst/>
                        </a:rPr>
                        <a:t>Activity、Fragment、RecyclerView</a:t>
                      </a:r>
                      <a:r>
                        <a:rPr lang="zh-CN" altLang="en-US" sz="1000" u="none" strike="noStrike">
                          <a:effectLst/>
                        </a:rPr>
                        <a:t>等）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曾程、田知恒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276167962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学习后端相关知识（网络请求、数据持久化、</a:t>
                      </a:r>
                      <a:r>
                        <a:rPr lang="en-US" altLang="zh-CN" sz="1000" u="none" strike="noStrike">
                          <a:effectLst/>
                        </a:rPr>
                        <a:t>API</a:t>
                      </a:r>
                      <a:r>
                        <a:rPr lang="zh-CN" altLang="en-US" sz="1000" u="none" strike="noStrike">
                          <a:effectLst/>
                        </a:rPr>
                        <a:t>设计等）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周域楷、贾柠泽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879979260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进行前端页面的初步设计和原型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曾程、田知恒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190805264"/>
                  </a:ext>
                </a:extLst>
              </a:tr>
              <a:tr h="16975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阶段二：初步探索阶段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模型侧（技术验证）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搭建</a:t>
                      </a:r>
                      <a:r>
                        <a:rPr lang="en-US" altLang="zh-CN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项目基础框架，配置开发环境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66833080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实现简单的用户界面组件，验证</a:t>
                      </a:r>
                      <a:r>
                        <a:rPr lang="en-US" altLang="zh-CN" sz="1000" u="none" strike="noStrike">
                          <a:effectLst/>
                        </a:rPr>
                        <a:t>UI</a:t>
                      </a:r>
                      <a:r>
                        <a:rPr lang="zh-CN" altLang="en-US" sz="1000" u="none" strike="noStrike">
                          <a:effectLst/>
                        </a:rPr>
                        <a:t>设计思路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407292675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开发数据模型类（</a:t>
                      </a:r>
                      <a:r>
                        <a:rPr lang="en-US" altLang="zh-CN" sz="1000" u="none" strike="noStrike">
                          <a:effectLst/>
                        </a:rPr>
                        <a:t>User</a:t>
                      </a:r>
                      <a:r>
                        <a:rPr lang="zh-CN" altLang="en-US" sz="1000" u="none" strike="noStrike">
                          <a:effectLst/>
                        </a:rPr>
                        <a:t>、</a:t>
                      </a:r>
                      <a:r>
                        <a:rPr lang="en-US" altLang="zh-CN" sz="1000" u="none" strike="noStrike">
                          <a:effectLst/>
                        </a:rPr>
                        <a:t>FoodItem</a:t>
                      </a:r>
                      <a:r>
                        <a:rPr lang="zh-CN" altLang="en-US" sz="1000" u="none" strike="noStrike">
                          <a:effectLst/>
                        </a:rPr>
                        <a:t>、</a:t>
                      </a:r>
                      <a:r>
                        <a:rPr lang="en-US" altLang="zh-CN" sz="1000" u="none" strike="noStrike">
                          <a:effectLst/>
                        </a:rPr>
                        <a:t>Order</a:t>
                      </a:r>
                      <a:r>
                        <a:rPr lang="zh-CN" altLang="en-US" sz="1000" u="none" strike="noStrike">
                          <a:effectLst/>
                        </a:rPr>
                        <a:t>等）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166174556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实现基础的数据存储功能（</a:t>
                      </a:r>
                      <a:r>
                        <a:rPr lang="en-US" altLang="zh-CN" sz="1000" u="none" strike="noStrike">
                          <a:effectLst/>
                        </a:rPr>
                        <a:t>JSON</a:t>
                      </a:r>
                      <a:r>
                        <a:rPr lang="zh-CN" altLang="en-US" sz="1000" u="none" strike="noStrike">
                          <a:effectLst/>
                        </a:rPr>
                        <a:t>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4275908703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测试应用的基本功能流程，评估技术方案可行性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贾柠泽、曾程、田知恒、周域楷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42245037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前后端侧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研究学习</a:t>
                      </a:r>
                      <a:r>
                        <a:rPr lang="en-US" sz="1000" u="none" strike="noStrike">
                          <a:effectLst/>
                        </a:rPr>
                        <a:t>RecyclerView</a:t>
                      </a:r>
                      <a:r>
                        <a:rPr lang="zh-CN" altLang="en-US" sz="1000" u="none" strike="noStrike">
                          <a:effectLst/>
                        </a:rPr>
                        <a:t>和适配器模式的使用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999140531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调研网络请求框架（</a:t>
                      </a:r>
                      <a:r>
                        <a:rPr lang="en-US" sz="1000" u="none" strike="noStrike">
                          <a:effectLst/>
                        </a:rPr>
                        <a:t>Retrofit、OkHttp</a:t>
                      </a:r>
                      <a:r>
                        <a:rPr lang="zh-CN" altLang="en-US" sz="1000" u="none" strike="noStrike">
                          <a:effectLst/>
                        </a:rPr>
                        <a:t>等）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793444073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实现简单的数据交互功能演示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1737035608"/>
                  </a:ext>
                </a:extLst>
              </a:tr>
              <a:tr h="169752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阶段三：分模块实现阶段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用户管理模块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实现用户注册登录功能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94097554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实现个人信息管理和修改密码功能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3604140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实现用户会话管理和自动登录功能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844684061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餐厅浏览模块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实现餐厅列表界面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222468643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实现不同类型餐厅的展示界面（汉堡、中餐、意大利餐等）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746168413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实现餐厅搜索功能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632094331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购物车模块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实现购物车功能（添加、删除、修改数量）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490976427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实现购物车结算功能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1880891260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实现购物车数据的持久化存储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4155128566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订单管理模块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实现订单创建功能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57895055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实现订单历史记录查询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1021218826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实现订单详情查看功能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651919734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实现订单状态管理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023052185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公共功能模块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实现应用主题和样式统一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2573896663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实现错误处理和日志记录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1284353349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实现应用设置功能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188452251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进行系统联调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贾柠泽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645038403"/>
                  </a:ext>
                </a:extLst>
              </a:tr>
              <a:tr h="16975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阶段四：测试阶段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测试阶段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编写单元测试和</a:t>
                      </a:r>
                      <a:r>
                        <a:rPr lang="en-US" altLang="zh-CN" sz="1000" u="none" strike="noStrike">
                          <a:effectLst/>
                        </a:rPr>
                        <a:t>UI</a:t>
                      </a:r>
                      <a:r>
                        <a:rPr lang="zh-CN" altLang="en-US" sz="1000" u="none" strike="noStrike">
                          <a:effectLst/>
                        </a:rPr>
                        <a:t>测试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周域楷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97649743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进行功能测试，改正发现的</a:t>
                      </a:r>
                      <a:r>
                        <a:rPr lang="en-US" altLang="zh-CN" sz="1000" u="none" strike="noStrike">
                          <a:effectLst/>
                        </a:rPr>
                        <a:t>Bug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田知恒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3665531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进行性能测试和优化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曾程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3490806628"/>
                  </a:ext>
                </a:extLst>
              </a:tr>
              <a:tr h="169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进行兼容性测试（不同设备和</a:t>
                      </a:r>
                      <a:r>
                        <a:rPr lang="en-US" altLang="zh-CN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版本）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周域楷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129" marR="4129" marT="4129" marB="0" anchor="b"/>
                </a:tc>
                <a:extLst>
                  <a:ext uri="{0D108BD9-81ED-4DB2-BD59-A6C34878D82A}">
                    <a16:rowId xmlns:a16="http://schemas.microsoft.com/office/drawing/2014/main" val="59764269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06.</a:t>
            </a:r>
            <a:r>
              <a:rPr lang="zh-CN" altLang="en-US"/>
              <a:t>项目创新点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4140" y="1108075"/>
            <a:ext cx="4624706" cy="2365375"/>
            <a:chOff x="660400" y="2779015"/>
            <a:chExt cx="4624679" cy="2365320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1222372" y="2779015"/>
              <a:ext cx="4062707" cy="2365320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39918" y="3299068"/>
              <a:ext cx="3180697" cy="175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在`MainActivity`的setupRecyclerView方法中，使用Lambda表达式简化了点击事件处理，使代码更加简洁清晰。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9881" y="2976859"/>
              <a:ext cx="1334869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dirty="0">
                  <a:solidFill>
                    <a:schemeClr val="accent4"/>
                  </a:solidFill>
                </a:rPr>
                <a:t>Lambda表达式的高效应用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60400" y="2912287"/>
              <a:ext cx="1123514" cy="1123512"/>
              <a:chOff x="5801161" y="2030507"/>
              <a:chExt cx="900002" cy="9000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801161" y="2030507"/>
                <a:ext cx="900002" cy="900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981164" y="2210507"/>
                <a:ext cx="540001" cy="540000"/>
                <a:chOff x="3495616" y="1637616"/>
                <a:chExt cx="444222" cy="4442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3495616" y="1637616"/>
                  <a:ext cx="444222" cy="444220"/>
                </a:xfrm>
                <a:prstGeom prst="ellipse">
                  <a:avLst/>
                </a:prstGeom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4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120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: Shape 35"/>
                <p:cNvSpPr/>
                <p:nvPr/>
              </p:nvSpPr>
              <p:spPr bwMode="auto">
                <a:xfrm>
                  <a:off x="3614946" y="1789643"/>
                  <a:ext cx="205561" cy="163687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1374140" y="3706495"/>
            <a:ext cx="4624705" cy="2376170"/>
            <a:chOff x="2164" y="7226"/>
            <a:chExt cx="7283" cy="3742"/>
          </a:xfrm>
        </p:grpSpPr>
        <p:sp>
          <p:nvSpPr>
            <p:cNvPr id="105" name="Rectangle: Rounded Corners 104"/>
            <p:cNvSpPr/>
            <p:nvPr/>
          </p:nvSpPr>
          <p:spPr>
            <a:xfrm>
              <a:off x="3049" y="7226"/>
              <a:ext cx="6398" cy="3742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179" y="8045"/>
              <a:ext cx="5009" cy="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采用单例设计模式实现ShoppingCart` 类，确保在整个应用生命周期中物车数据的一致性和唯一性，这是良好架构设计的体现。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9" y="7537"/>
              <a:ext cx="2102" cy="485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dirty="0">
                  <a:solidFill>
                    <a:schemeClr val="accent2"/>
                  </a:solidFill>
                </a:rPr>
                <a:t>单例模式购物车管理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164" y="7449"/>
              <a:ext cx="1769" cy="1769"/>
              <a:chOff x="4660146" y="2725685"/>
              <a:chExt cx="900002" cy="900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660146" y="2725685"/>
                <a:ext cx="900002" cy="900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840149" y="2905685"/>
                <a:ext cx="540001" cy="540000"/>
                <a:chOff x="1889611" y="1637620"/>
                <a:chExt cx="444222" cy="444221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1889611" y="1637620"/>
                  <a:ext cx="444222" cy="444221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100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Freeform: Shape 68"/>
                <p:cNvSpPr/>
                <p:nvPr/>
              </p:nvSpPr>
              <p:spPr bwMode="auto">
                <a:xfrm>
                  <a:off x="2008941" y="1774160"/>
                  <a:ext cx="205561" cy="171132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6918960" y="2836545"/>
            <a:ext cx="4535170" cy="2272030"/>
            <a:chOff x="9600" y="7226"/>
            <a:chExt cx="7142" cy="3578"/>
          </a:xfrm>
        </p:grpSpPr>
        <p:sp>
          <p:nvSpPr>
            <p:cNvPr id="78" name="Rectangle: Rounded Corners 77"/>
            <p:cNvSpPr/>
            <p:nvPr/>
          </p:nvSpPr>
          <p:spPr>
            <a:xfrm>
              <a:off x="10481" y="7226"/>
              <a:ext cx="6260" cy="3578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36" y="8045"/>
              <a:ext cx="5006" cy="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购物车按钮实时显示商品数量和总价（通过 `updateCartButton` 方法实现），并在 `onResume` 中刷新，提供即时视觉反馈。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736" y="7537"/>
              <a:ext cx="2102" cy="485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dirty="0">
                  <a:solidFill>
                    <a:schemeClr val="accent6"/>
                  </a:solidFill>
                </a:rPr>
                <a:t>实时购物车状态更新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9600" y="7435"/>
              <a:ext cx="1780" cy="1780"/>
              <a:chOff x="8611831" y="4804787"/>
              <a:chExt cx="900002" cy="9000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8611831" y="4804787"/>
                <a:ext cx="900002" cy="900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8791837" y="4992877"/>
                <a:ext cx="540001" cy="540000"/>
                <a:chOff x="5101620" y="1644271"/>
                <a:chExt cx="444222" cy="4442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5101620" y="1644271"/>
                  <a:ext cx="444222" cy="444220"/>
                </a:xfrm>
                <a:prstGeom prst="ellipse">
                  <a:avLst/>
                </a:prstGeom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6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100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: Shape 76"/>
                <p:cNvSpPr/>
                <p:nvPr/>
              </p:nvSpPr>
              <p:spPr bwMode="auto">
                <a:xfrm>
                  <a:off x="5239304" y="1756946"/>
                  <a:ext cx="168853" cy="205561"/>
                </a:xfrm>
                <a:custGeom>
                  <a:avLst/>
                  <a:gdLst>
                    <a:gd name="connsiteX0" fmla="*/ 283816 w 438150"/>
                    <a:gd name="connsiteY0" fmla="*/ 621 h 533400"/>
                    <a:gd name="connsiteX1" fmla="*/ 286102 w 438150"/>
                    <a:gd name="connsiteY1" fmla="*/ 716 h 533400"/>
                    <a:gd name="connsiteX2" fmla="*/ 286102 w 438150"/>
                    <a:gd name="connsiteY2" fmla="*/ 124446 h 533400"/>
                    <a:gd name="connsiteX3" fmla="*/ 286197 w 438150"/>
                    <a:gd name="connsiteY3" fmla="*/ 126160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407 w 438150"/>
                    <a:gd name="connsiteY6" fmla="*/ 153021 h 533400"/>
                    <a:gd name="connsiteX7" fmla="*/ 438502 w 438150"/>
                    <a:gd name="connsiteY7" fmla="*/ 155307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3816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50098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534 w 438150"/>
                    <a:gd name="connsiteY34" fmla="*/ 133876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3816" y="621"/>
                      </a:moveTo>
                      <a:cubicBezTo>
                        <a:pt x="284578" y="621"/>
                        <a:pt x="285340" y="621"/>
                        <a:pt x="286102" y="716"/>
                      </a:cubicBezTo>
                      <a:lnTo>
                        <a:pt x="286102" y="124446"/>
                      </a:lnTo>
                      <a:lnTo>
                        <a:pt x="286197" y="126160"/>
                      </a:lnTo>
                      <a:cubicBezTo>
                        <a:pt x="287055" y="141115"/>
                        <a:pt x="299532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407" y="153021"/>
                      </a:lnTo>
                      <a:cubicBezTo>
                        <a:pt x="438502" y="153783"/>
                        <a:pt x="438502" y="154545"/>
                        <a:pt x="438502" y="155307"/>
                      </a:cubicBezTo>
                      <a:lnTo>
                        <a:pt x="438502" y="505446"/>
                      </a:lnTo>
                      <a:cubicBezTo>
                        <a:pt x="438502" y="521257"/>
                        <a:pt x="425739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3115" y="534021"/>
                        <a:pt x="352" y="521257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385"/>
                        <a:pt x="13115" y="621"/>
                        <a:pt x="28927" y="621"/>
                      </a:cubicBezTo>
                      <a:lnTo>
                        <a:pt x="283816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50098" y="314946"/>
                      </a:lnTo>
                      <a:cubicBezTo>
                        <a:pt x="280673" y="313803"/>
                        <a:pt x="305152" y="288657"/>
                        <a:pt x="305152" y="257796"/>
                      </a:cubicBezTo>
                      <a:cubicBezTo>
                        <a:pt x="305152" y="226268"/>
                        <a:pt x="279530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9052" y="219696"/>
                        <a:pt x="286102" y="236746"/>
                        <a:pt x="286102" y="257796"/>
                      </a:cubicBezTo>
                      <a:cubicBezTo>
                        <a:pt x="286102" y="278846"/>
                        <a:pt x="269052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534" y="133876"/>
                      </a:lnTo>
                      <a:cubicBezTo>
                        <a:pt x="308772" y="133304"/>
                        <a:pt x="305152" y="129304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创新点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śľîdé"/>
          <p:cNvSpPr/>
          <p:nvPr/>
        </p:nvSpPr>
        <p:spPr>
          <a:xfrm>
            <a:off x="660400" y="1140460"/>
            <a:ext cx="2823845" cy="5003800"/>
          </a:xfrm>
          <a:prstGeom prst="roundRect">
            <a:avLst>
              <a:gd name="adj" fmla="val 7710"/>
            </a:avLst>
          </a:prstGeom>
          <a:blipFill rotWithShape="0">
            <a:blip r:embed="rId3"/>
            <a:srcRect/>
            <a:stretch>
              <a:fillRect l="-9310" r="-9310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629025" y="1028700"/>
            <a:ext cx="2545715" cy="3047365"/>
            <a:chOff x="5735" y="3605"/>
            <a:chExt cx="4009" cy="4799"/>
          </a:xfrm>
        </p:grpSpPr>
        <p:sp>
          <p:nvSpPr>
            <p:cNvPr id="10" name="îSlîde"/>
            <p:cNvSpPr/>
            <p:nvPr/>
          </p:nvSpPr>
          <p:spPr>
            <a:xfrm>
              <a:off x="5838" y="3605"/>
              <a:ext cx="3907" cy="2372"/>
            </a:xfrm>
            <a:prstGeom prst="roundRect">
              <a:avLst>
                <a:gd name="adj" fmla="val 10500"/>
              </a:avLst>
            </a:prstGeom>
            <a:blipFill rotWithShape="0">
              <a:blip r:embed="rId4"/>
              <a:srcRect/>
              <a:stretch>
                <a:fillRect t="-4770" b="-477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ïṡḷiḓè"/>
            <p:cNvGrpSpPr/>
            <p:nvPr/>
          </p:nvGrpSpPr>
          <p:grpSpPr>
            <a:xfrm>
              <a:off x="5735" y="6348"/>
              <a:ext cx="3936" cy="2056"/>
              <a:chOff x="3754057" y="4020748"/>
              <a:chExt cx="2499487" cy="1305639"/>
            </a:xfrm>
          </p:grpSpPr>
          <p:sp>
            <p:nvSpPr>
              <p:cNvPr id="18" name="îṣļíďè"/>
              <p:cNvSpPr txBox="1"/>
              <p:nvPr/>
            </p:nvSpPr>
            <p:spPr>
              <a:xfrm>
                <a:off x="3754057" y="4020748"/>
                <a:ext cx="2039594" cy="338554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/>
              <a:p>
                <a:pPr marL="285750" indent="-285750" algn="l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900" b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</a:rPr>
                  <a:t>本地化内容支持</a:t>
                </a:r>
              </a:p>
            </p:txBody>
          </p:sp>
          <p:sp>
            <p:nvSpPr>
              <p:cNvPr id="20" name="iślíḑê"/>
              <p:cNvSpPr txBox="1"/>
              <p:nvPr/>
            </p:nvSpPr>
            <p:spPr>
              <a:xfrm>
                <a:off x="3772393" y="4359302"/>
                <a:ext cx="2481151" cy="96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rPr>
                  <a:t>人工智能在产品和服务中的应用研究。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365875" y="1028700"/>
            <a:ext cx="2480310" cy="4163695"/>
            <a:chOff x="10045" y="3605"/>
            <a:chExt cx="3906" cy="6557"/>
          </a:xfrm>
        </p:grpSpPr>
        <p:sp>
          <p:nvSpPr>
            <p:cNvPr id="11" name="îṩliďê"/>
            <p:cNvSpPr/>
            <p:nvPr/>
          </p:nvSpPr>
          <p:spPr>
            <a:xfrm>
              <a:off x="10045" y="3605"/>
              <a:ext cx="3907" cy="2372"/>
            </a:xfrm>
            <a:prstGeom prst="roundRect">
              <a:avLst>
                <a:gd name="adj" fmla="val 10500"/>
              </a:avLst>
            </a:prstGeom>
            <a:blipFill rotWithShape="0">
              <a:blip r:embed="rId5"/>
              <a:srcRect/>
              <a:stretch>
                <a:fillRect l="-22740" r="-2274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1" name="işľiḍê"/>
            <p:cNvGrpSpPr/>
            <p:nvPr/>
          </p:nvGrpSpPr>
          <p:grpSpPr>
            <a:xfrm>
              <a:off x="10045" y="6348"/>
              <a:ext cx="3907" cy="3815"/>
              <a:chOff x="4022595" y="2178876"/>
              <a:chExt cx="2481149" cy="2422624"/>
            </a:xfrm>
          </p:grpSpPr>
          <p:sp>
            <p:nvSpPr>
              <p:cNvPr id="22" name="í$ļíḑe"/>
              <p:cNvSpPr txBox="1"/>
              <p:nvPr/>
            </p:nvSpPr>
            <p:spPr>
              <a:xfrm>
                <a:off x="4022595" y="2178876"/>
                <a:ext cx="2347033" cy="338554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/>
              <a:p>
                <a:pPr marL="285750" indent="-285750" algn="l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900" b="1" dirty="0"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60000">
                          <a:schemeClr val="accent2"/>
                        </a:gs>
                      </a:gsLst>
                      <a:lin ang="2700000" scaled="0"/>
                    </a:gradFill>
                  </a:rPr>
                  <a:t>动态UI状态管理</a:t>
                </a:r>
              </a:p>
            </p:txBody>
          </p:sp>
          <p:sp>
            <p:nvSpPr>
              <p:cNvPr id="23" name="îṩ1íďé"/>
              <p:cNvSpPr txBox="1"/>
              <p:nvPr/>
            </p:nvSpPr>
            <p:spPr>
              <a:xfrm>
                <a:off x="4022595" y="2517430"/>
                <a:ext cx="2481149" cy="2084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rPr>
                  <a:t>`CartActivity` 中的updateUI方法根据购物车状态动态调整界面元素的可见性和交互状态，实现了响应式UI设计。</a:t>
                </a: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950325" y="1028700"/>
            <a:ext cx="2567940" cy="3500120"/>
            <a:chOff x="14115" y="3605"/>
            <a:chExt cx="4044" cy="5512"/>
          </a:xfrm>
        </p:grpSpPr>
        <p:sp>
          <p:nvSpPr>
            <p:cNvPr id="12" name="işlîḋe"/>
            <p:cNvSpPr/>
            <p:nvPr/>
          </p:nvSpPr>
          <p:spPr>
            <a:xfrm>
              <a:off x="14253" y="3605"/>
              <a:ext cx="3907" cy="2372"/>
            </a:xfrm>
            <a:prstGeom prst="roundRect">
              <a:avLst>
                <a:gd name="adj" fmla="val 10500"/>
              </a:avLst>
            </a:prstGeom>
            <a:blipFill rotWithShape="0">
              <a:blip r:embed="rId6"/>
              <a:srcRect/>
              <a:stretch>
                <a:fillRect l="-3900" r="-390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íṧľidê"/>
            <p:cNvSpPr txBox="1"/>
            <p:nvPr/>
          </p:nvSpPr>
          <p:spPr>
            <a:xfrm>
              <a:off x="14115" y="6348"/>
              <a:ext cx="3696" cy="533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marL="285750" indent="-285750" algn="l">
                <a:lnSpc>
                  <a:spcPct val="100000"/>
                </a:lnSpc>
                <a:buFont typeface="Wingdings" panose="05000000000000000000" pitchFamily="2" charset="2"/>
                <a:buChar char="n"/>
              </a:pPr>
              <a:r>
                <a:rPr lang="zh-CN" altLang="en-US" sz="1900" b="1" dirty="0">
                  <a:gradFill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60000">
                        <a:schemeClr val="accent3"/>
                      </a:gs>
                    </a:gsLst>
                    <a:lin ang="2700000" scaled="0"/>
                  </a:gradFill>
                </a:rPr>
                <a:t>区块模块化架构设计</a:t>
              </a:r>
            </a:p>
          </p:txBody>
        </p:sp>
        <p:sp>
          <p:nvSpPr>
            <p:cNvPr id="26" name="iṡḻíḋé"/>
            <p:cNvSpPr txBox="1"/>
            <p:nvPr/>
          </p:nvSpPr>
          <p:spPr>
            <a:xfrm>
              <a:off x="14115" y="6881"/>
              <a:ext cx="3907" cy="2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应用采用清晰的模块化结构，将不同餐厅类型、数据模型和UI组件分离，便于维护和扩展。</a:t>
              </a:r>
            </a:p>
          </p:txBody>
        </p:sp>
      </p:grp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创新点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07.</a:t>
            </a:r>
            <a:r>
              <a:rPr lang="zh-CN" altLang="en-US"/>
              <a:t>代码统计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E23144A-39F3-6496-9239-A56B92DC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97693"/>
              </p:ext>
            </p:extLst>
          </p:nvPr>
        </p:nvGraphicFramePr>
        <p:xfrm>
          <a:off x="408474" y="3429000"/>
          <a:ext cx="10858500" cy="280416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115045666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983358664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75511665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73560145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99268777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97579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language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files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code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blank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699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Java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2,805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444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652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3,901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81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XML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42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2,644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111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308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3,063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42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500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500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17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Markdown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78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101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55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Gradle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62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73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138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Batch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39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90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0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Java Properties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effectLst/>
                        </a:rPr>
                        <a:t>28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84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5D60A69-E90D-F485-F410-350517C3E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7" y="338028"/>
            <a:ext cx="8203336" cy="336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Date : 2025-11-11 12:19:55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Directory c:\Users\29804\Desktop\takeout-offline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Total : 81 files, 6136 codes, 605 comments, 1015 blanks, all 7756 lines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Summary /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  <a:hlinkClick r:id="rId3" tooltip="details.m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 /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  <a:hlinkClick r:id="rId4" tooltip="diff.m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 Summary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 /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  <a:hlinkClick r:id="rId5" tooltip="diff-details.m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 Details</a:t>
            </a:r>
            <a:endParaRPr kumimoji="0" lang="zh-CN" altLang="zh-CN" sz="64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Languages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08.</a:t>
            </a:r>
            <a:r>
              <a:rPr lang="zh-CN" altLang="en-US"/>
              <a:t>功能演示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01.项目</a:t>
            </a:r>
            <a:r>
              <a:rPr lang="zh-CN" altLang="en-US"/>
              <a:t>背景与目标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660400" y="1493520"/>
            <a:ext cx="4561840" cy="3778250"/>
          </a:xfrm>
          <a:prstGeom prst="roundRect">
            <a:avLst>
              <a:gd name="adj" fmla="val 350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1905" y="2867660"/>
            <a:ext cx="343471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应用提供中餐、意大利餐、汉堡店和东一食堂四种类型的餐厅选择，用户可以根据自己的口味偏好快速找到心仪的餐厅。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1905" y="1858645"/>
            <a:ext cx="1334770" cy="3079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餐厅选择功能</a:t>
            </a:r>
          </a:p>
        </p:txBody>
      </p: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首页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20" y="-36600"/>
            <a:ext cx="30555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660400" y="1493520"/>
            <a:ext cx="4561840" cy="3778250"/>
          </a:xfrm>
          <a:prstGeom prst="roundRect">
            <a:avLst>
              <a:gd name="adj" fmla="val 350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1905" y="2867660"/>
            <a:ext cx="343471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用户可以按类别浏览不同餐厅的菜单，每道菜品都有详细的图片和描述，帮助用户更好地了解菜品。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1905" y="1858645"/>
            <a:ext cx="1334770" cy="3079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菜单浏览功能</a:t>
            </a:r>
          </a:p>
        </p:txBody>
      </p: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菜单详情页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74" y="0"/>
            <a:ext cx="3055545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319" y="0"/>
            <a:ext cx="30555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660400" y="1493520"/>
            <a:ext cx="4561840" cy="3778250"/>
          </a:xfrm>
          <a:prstGeom prst="roundRect">
            <a:avLst>
              <a:gd name="adj" fmla="val 350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1905" y="2867660"/>
            <a:ext cx="343471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用户可以方便地添加、删除和修改购物车中的商品数量，实时查看购物车中的总金额。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1905" y="1858645"/>
            <a:ext cx="1334770" cy="3079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购物车管理功能</a:t>
            </a:r>
          </a:p>
        </p:txBody>
      </p: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菜品总览页面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35" y="0"/>
            <a:ext cx="30555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660400" y="1493520"/>
            <a:ext cx="4561840" cy="3778250"/>
          </a:xfrm>
          <a:prstGeom prst="roundRect">
            <a:avLst>
              <a:gd name="adj" fmla="val 350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1905" y="2867660"/>
            <a:ext cx="34347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提供订单历史查看，方便用户快速下单。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1905" y="1858645"/>
            <a:ext cx="1334770" cy="3079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订单历史系统</a:t>
            </a:r>
          </a:p>
        </p:txBody>
      </p: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订单页面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52" y="0"/>
            <a:ext cx="30555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09.</a:t>
            </a:r>
            <a:r>
              <a:rPr lang="zh-CN" altLang="en-US"/>
              <a:t>运行成效和展望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4519930" y="2252980"/>
            <a:ext cx="2621280" cy="2621280"/>
          </a:xfrm>
          <a:custGeom>
            <a:avLst/>
            <a:gdLst>
              <a:gd name="connsiteX0" fmla="*/ 788671 w 1577340"/>
              <a:gd name="connsiteY0" fmla="*/ 270457 h 1577340"/>
              <a:gd name="connsiteX1" fmla="*/ 270457 w 1577340"/>
              <a:gd name="connsiteY1" fmla="*/ 788671 h 1577340"/>
              <a:gd name="connsiteX2" fmla="*/ 788671 w 1577340"/>
              <a:gd name="connsiteY2" fmla="*/ 1306885 h 1577340"/>
              <a:gd name="connsiteX3" fmla="*/ 1306885 w 1577340"/>
              <a:gd name="connsiteY3" fmla="*/ 788671 h 1577340"/>
              <a:gd name="connsiteX4" fmla="*/ 788671 w 1577340"/>
              <a:gd name="connsiteY4" fmla="*/ 270457 h 1577340"/>
              <a:gd name="connsiteX5" fmla="*/ 788670 w 1577340"/>
              <a:gd name="connsiteY5" fmla="*/ 0 h 1577340"/>
              <a:gd name="connsiteX6" fmla="*/ 1577340 w 1577340"/>
              <a:gd name="connsiteY6" fmla="*/ 788670 h 1577340"/>
              <a:gd name="connsiteX7" fmla="*/ 788670 w 1577340"/>
              <a:gd name="connsiteY7" fmla="*/ 1577340 h 1577340"/>
              <a:gd name="connsiteX8" fmla="*/ 0 w 1577340"/>
              <a:gd name="connsiteY8" fmla="*/ 788670 h 1577340"/>
              <a:gd name="connsiteX9" fmla="*/ 788670 w 1577340"/>
              <a:gd name="connsiteY9" fmla="*/ 0 h 157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40" h="1577340">
                <a:moveTo>
                  <a:pt x="788671" y="270457"/>
                </a:moveTo>
                <a:cubicBezTo>
                  <a:pt x="502469" y="270457"/>
                  <a:pt x="270457" y="502469"/>
                  <a:pt x="270457" y="788671"/>
                </a:cubicBezTo>
                <a:cubicBezTo>
                  <a:pt x="270457" y="1074873"/>
                  <a:pt x="502469" y="1306885"/>
                  <a:pt x="788671" y="1306885"/>
                </a:cubicBezTo>
                <a:cubicBezTo>
                  <a:pt x="1074873" y="1306885"/>
                  <a:pt x="1306885" y="1074873"/>
                  <a:pt x="1306885" y="788671"/>
                </a:cubicBezTo>
                <a:cubicBezTo>
                  <a:pt x="1306885" y="502469"/>
                  <a:pt x="1074873" y="270457"/>
                  <a:pt x="788671" y="270457"/>
                </a:cubicBezTo>
                <a:close/>
                <a:moveTo>
                  <a:pt x="788670" y="0"/>
                </a:moveTo>
                <a:cubicBezTo>
                  <a:pt x="1224240" y="0"/>
                  <a:pt x="1577340" y="353100"/>
                  <a:pt x="1577340" y="788670"/>
                </a:cubicBezTo>
                <a:cubicBezTo>
                  <a:pt x="1577340" y="1224240"/>
                  <a:pt x="1224240" y="1577340"/>
                  <a:pt x="788670" y="1577340"/>
                </a:cubicBezTo>
                <a:cubicBezTo>
                  <a:pt x="353100" y="1577340"/>
                  <a:pt x="0" y="1224240"/>
                  <a:pt x="0" y="788670"/>
                </a:cubicBezTo>
                <a:cubicBezTo>
                  <a:pt x="0" y="353100"/>
                  <a:pt x="353100" y="0"/>
                  <a:pt x="788670" y="0"/>
                </a:cubicBezTo>
                <a:close/>
              </a:path>
            </a:pathLst>
          </a:custGeom>
          <a:blipFill rotWithShape="0">
            <a:blip r:embed="rId3"/>
            <a:srcRect/>
            <a:stretch>
              <a:fillRect l="-24910" r="-2491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46125" y="1288415"/>
            <a:ext cx="4475480" cy="1332230"/>
            <a:chOff x="5098145" y="2794960"/>
            <a:chExt cx="4475591" cy="1332353"/>
          </a:xfrm>
        </p:grpSpPr>
        <p:sp>
          <p:nvSpPr>
            <p:cNvPr id="9" name="TextBox 8"/>
            <p:cNvSpPr txBox="1"/>
            <p:nvPr/>
          </p:nvSpPr>
          <p:spPr>
            <a:xfrm>
              <a:off x="5757124" y="2794960"/>
              <a:ext cx="3816609" cy="400110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dirty="0"/>
                <a:t>支付系统集成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7127" y="3206945"/>
              <a:ext cx="3816609" cy="92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/>
                <a:t>添加支付系统集成，支持多种支付方式，提升支付体验。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098145" y="2834215"/>
              <a:ext cx="538679" cy="538676"/>
              <a:chOff x="4471992" y="2235779"/>
              <a:chExt cx="410200" cy="410198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471992" y="2235779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4595899" y="2358227"/>
                <a:ext cx="162386" cy="17800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7141210" y="1288415"/>
            <a:ext cx="4463415" cy="1167604"/>
            <a:chOff x="6416103" y="5106327"/>
            <a:chExt cx="4463148" cy="1167693"/>
          </a:xfrm>
        </p:grpSpPr>
        <p:sp>
          <p:nvSpPr>
            <p:cNvPr id="7" name="TextBox 6"/>
            <p:cNvSpPr txBox="1"/>
            <p:nvPr/>
          </p:nvSpPr>
          <p:spPr>
            <a:xfrm>
              <a:off x="7062639" y="5106327"/>
              <a:ext cx="3816609" cy="400110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dirty="0"/>
                <a:t>餐厅评分和评价功能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62642" y="5518312"/>
              <a:ext cx="3816609" cy="75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/>
                <a:t>增加餐厅评分和评价功能，帮助用户更好地选择餐厅。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16103" y="5135693"/>
              <a:ext cx="538679" cy="538676"/>
              <a:chOff x="6362386" y="2235779"/>
              <a:chExt cx="410200" cy="410198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362386" y="2235779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6478486" y="2376357"/>
                <a:ext cx="178001" cy="141741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60400" y="4248785"/>
            <a:ext cx="4477385" cy="2137410"/>
            <a:chOff x="5755148" y="3950643"/>
            <a:chExt cx="4477567" cy="2137578"/>
          </a:xfrm>
        </p:grpSpPr>
        <p:grpSp>
          <p:nvGrpSpPr>
            <p:cNvPr id="14" name="Group 13"/>
            <p:cNvGrpSpPr/>
            <p:nvPr/>
          </p:nvGrpSpPr>
          <p:grpSpPr>
            <a:xfrm>
              <a:off x="5755148" y="3989898"/>
              <a:ext cx="538679" cy="538676"/>
              <a:chOff x="5417189" y="2235779"/>
              <a:chExt cx="410200" cy="41019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17189" y="2235779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5533289" y="2369958"/>
                <a:ext cx="178001" cy="148188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416103" y="3950643"/>
              <a:ext cx="3816609" cy="400110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dirty="0"/>
                <a:t>订单历史记录查询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16106" y="4362628"/>
              <a:ext cx="3816609" cy="1725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/>
                <a:t>推进新项目的实现订单历史记录查询功能，方便用户查看过去的订单信息。研发与实施</a:t>
              </a:r>
            </a:p>
          </p:txBody>
        </p:sp>
      </p:grp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后续迭代方向</a:t>
            </a:r>
            <a:endParaRPr 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7033260" y="4178935"/>
            <a:ext cx="4416425" cy="1167765"/>
            <a:chOff x="8756" y="6110"/>
            <a:chExt cx="6955" cy="1839"/>
          </a:xfrm>
        </p:grpSpPr>
        <p:grpSp>
          <p:nvGrpSpPr>
            <p:cNvPr id="5" name="组合 4"/>
            <p:cNvGrpSpPr/>
            <p:nvPr/>
          </p:nvGrpSpPr>
          <p:grpSpPr>
            <a:xfrm>
              <a:off x="8756" y="6220"/>
              <a:ext cx="850" cy="850"/>
              <a:chOff x="9956" y="7791"/>
              <a:chExt cx="1068" cy="106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9956" y="7791"/>
                <a:ext cx="1068" cy="1068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 bwMode="auto">
              <a:xfrm>
                <a:off x="10287" y="8078"/>
                <a:ext cx="406" cy="494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1" name="TextBox 6"/>
            <p:cNvSpPr txBox="1"/>
            <p:nvPr/>
          </p:nvSpPr>
          <p:spPr>
            <a:xfrm>
              <a:off x="9700" y="6110"/>
              <a:ext cx="6011" cy="630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dirty="0"/>
                <a:t>实时订单跟踪功能</a:t>
              </a: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9700" y="6759"/>
              <a:ext cx="6011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800" dirty="0"/>
                <a:t>添加实时订单跟踪功能，让用户随时了解订单状态。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Thank You</a:t>
            </a:r>
          </a:p>
        </p:txBody>
      </p:sp>
      <p:sp>
        <p:nvSpPr>
          <p:cNvPr id="2" name="Text Placeholder 6"/>
          <p:cNvSpPr>
            <a:spLocks noGrp="1"/>
          </p:cNvSpPr>
          <p:nvPr/>
        </p:nvSpPr>
        <p:spPr>
          <a:xfrm>
            <a:off x="1892299" y="5133836"/>
            <a:ext cx="1701801" cy="27699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汇报小组：第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48440" y="1124079"/>
            <a:ext cx="10570460" cy="4548269"/>
            <a:chOff x="948440" y="1611759"/>
            <a:chExt cx="10570460" cy="4548269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9154623" y="1653723"/>
              <a:ext cx="1946191" cy="1945290"/>
            </a:xfrm>
            <a:prstGeom prst="roundRect">
              <a:avLst>
                <a:gd name="adj" fmla="val 7022"/>
              </a:avLst>
            </a:prstGeom>
            <a:blipFill rotWithShape="0">
              <a:blip r:embed="rId3"/>
              <a:srcRect/>
              <a:stretch>
                <a:fillRect l="-38690" r="-3869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9154623" y="3767433"/>
              <a:ext cx="2364277" cy="2363182"/>
            </a:xfrm>
            <a:prstGeom prst="roundRect">
              <a:avLst>
                <a:gd name="adj" fmla="val 7022"/>
              </a:avLst>
            </a:prstGeom>
            <a:blipFill rotWithShape="0">
              <a:blip r:embed="rId4"/>
              <a:srcRect/>
              <a:stretch>
                <a:fillRect l="-25119" r="-25119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48440" y="4819543"/>
              <a:ext cx="7633335" cy="1340485"/>
              <a:chOff x="821723" y="3608046"/>
              <a:chExt cx="7633335" cy="134048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384430" y="3715768"/>
                <a:ext cx="32421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应用功能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 flipH="1">
                <a:off x="1384333" y="4192881"/>
                <a:ext cx="7070725" cy="75565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用户可以浏览不同类型的餐厅，查看菜单，将食物添加到购物车，并进行结算。应用采用清晰的分类导航和直观的用户界面。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21723" y="3608046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i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rPr>
                  <a:t>03</a:t>
                </a:r>
                <a:endParaRPr lang="zh-CN" altLang="en-US" sz="3200" b="1" i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49075" y="1611759"/>
              <a:ext cx="7632065" cy="1629055"/>
              <a:chOff x="817499" y="-97209"/>
              <a:chExt cx="7632065" cy="162905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379227" y="10513"/>
                <a:ext cx="32421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校园外卖订餐的市场现状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H="1">
                <a:off x="1378839" y="487626"/>
                <a:ext cx="7070725" cy="104422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随着校园餐饮经济复苏，外卖订餐成为校园人群的刚需。当前校园外卖市场虽已形成规模，但仍存在商户信息不对称、用户体验同质化、食堂外卖支付等痛点。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17499" y="-97209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i="1" dirty="0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rPr>
                  <a:t>01</a:t>
                </a:r>
                <a:endParaRPr lang="zh-CN" altLang="en-US" sz="3200" b="1" i="1" dirty="0">
                  <a:gradFill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60000">
                        <a:schemeClr val="accent3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3">
                        <a:alpha val="2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48747" y="3349150"/>
              <a:ext cx="7632700" cy="1327785"/>
              <a:chOff x="817171" y="2155240"/>
              <a:chExt cx="7632700" cy="132778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379227" y="2244183"/>
                <a:ext cx="32421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项目目标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H="1">
                <a:off x="1379781" y="2727375"/>
                <a:ext cx="7070090" cy="75565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本项目旨在打造一款外卖订餐APP，通过整合学校餐饮资源，实现精准推荐与高效配送，为用户提供流畅的点餐体验。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17171" y="2155240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i="1" dirty="0">
                    <a:gradFill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6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4">
                          <a:alpha val="20000"/>
                        </a:schemeClr>
                      </a:outerShdw>
                    </a:effectLst>
                  </a:rPr>
                  <a:t>02</a:t>
                </a:r>
                <a:endParaRPr lang="zh-CN" altLang="en-US" sz="3200" b="1" i="1" dirty="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6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4">
                        <a:alpha val="2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校园外卖订餐</a:t>
            </a:r>
            <a:r>
              <a:rPr lang="en-US" dirty="0"/>
              <a:t>项目</a:t>
            </a:r>
            <a:r>
              <a:rPr lang="zh-CN" altLang="en-US" dirty="0"/>
              <a:t>背景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02.</a:t>
            </a:r>
            <a:r>
              <a:rPr lang="zh-CN" altLang="en-US"/>
              <a:t>系统总体设计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58265" y="1537970"/>
            <a:ext cx="5541010" cy="1802765"/>
            <a:chOff x="2492016" y="4217192"/>
            <a:chExt cx="2974766" cy="1802724"/>
          </a:xfrm>
        </p:grpSpPr>
        <p:sp>
          <p:nvSpPr>
            <p:cNvPr id="40" name="Rectangle 39"/>
            <p:cNvSpPr/>
            <p:nvPr/>
          </p:nvSpPr>
          <p:spPr>
            <a:xfrm>
              <a:off x="2492017" y="4807701"/>
              <a:ext cx="2974765" cy="12122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chemeClr val="tx1"/>
                  </a:solidFill>
                </a:rPr>
                <a:t>详细描述订餐软件系统下设首页、我的页面、餐厅详情页、订单页面、下单与支付流程共5个模块，每个模块都有明确的功能和职责。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016" y="4217192"/>
              <a:ext cx="2974765" cy="584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2400" b="1" dirty="0">
                  <a:solidFill>
                    <a:schemeClr val="tx1"/>
                  </a:solidFill>
                </a:rPr>
                <a:t>总体模块划分</a:t>
              </a:r>
            </a:p>
          </p:txBody>
        </p:sp>
      </p:grp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总系统模块设计</a:t>
            </a:r>
          </a:p>
        </p:txBody>
      </p:sp>
      <p:sp>
        <p:nvSpPr>
          <p:cNvPr id="3" name="Rectangle: Rounded Corners 27"/>
          <p:cNvSpPr/>
          <p:nvPr/>
        </p:nvSpPr>
        <p:spPr>
          <a:xfrm>
            <a:off x="8095975" y="1028941"/>
            <a:ext cx="3233942" cy="3173897"/>
          </a:xfrm>
          <a:prstGeom prst="roundRect">
            <a:avLst>
              <a:gd name="adj" fmla="val 6000"/>
            </a:avLst>
          </a:prstGeom>
          <a:blipFill rotWithShape="0">
            <a:blip r:embed="rId3"/>
            <a:srcRect/>
            <a:stretch>
              <a:fillRect l="-23580" r="-23580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77" y="-1"/>
            <a:ext cx="9412445" cy="6857999"/>
          </a:xfrm>
          <a:prstGeom prst="rect">
            <a:avLst/>
          </a:prstGeom>
        </p:spPr>
      </p:pic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总系统模块设计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02" y="-5715"/>
            <a:ext cx="8844536" cy="6863546"/>
          </a:xfrm>
          <a:prstGeom prst="rect">
            <a:avLst/>
          </a:prstGeom>
        </p:spPr>
      </p:pic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系统模块划分说明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首页模块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D7CAD-C00D-BFC8-B460-181D5BA8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22" y="1508920"/>
            <a:ext cx="8592803" cy="35576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1231_Outline/20231231/images_object_15001_16000/9810790b-461d-452b-b199-ed14f2de08e3-2.source.default.zh-Hans.jpg"/>
  <p:tag name="OFFICEPLUS.THEME" val="New_Batches_1231_Outline/20231231/images_object_15001_16000/9810790b-461d-452b-b199-ed14f2de08e3-2.source.default.zh-Hans-2.pptx"/>
  <p:tag name="OFFICEPLUS.OUTLINE" val="847576"/>
  <p:tag name="OFFICEPLUS.OUTLINEEXTERNAL" val="6bbc1bcc-6618-2520-9010-d8b9014c7da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fcc3dd-28b3-4a13-9ab5-e3b91439dbb0.pptx"/>
  <p:tag name="OFFICEPLUS.TAG" val="2beb2bf3-40ba-4876-8eff-8450af69fbd8"/>
  <p:tag name="OFFICEPLUS.OUTLINECONTENT" val="238523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ed2b665-2921-4663-a8e3-366ab84316ed.pptx"/>
  <p:tag name="OFFICEPLUS.TAG" val="2beb2bf3-40ba-4876-8eff-8450af69fbd8"/>
  <p:tag name="OFFICEPLUS.OUTLINECONTENT" val="2385236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1363978-e7be-4b4a-81ed-b6b44a9b5b47.pptx"/>
  <p:tag name="OFFICEPLUS.TAG" val="2beb2bf3-40ba-4876-8eff-8450af69fbd8"/>
  <p:tag name="OFFICEPLUS.OUTLINECONTENT" val="2385236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012c257-db67-4977-82a0-3287eaa62b9c.pptx"/>
  <p:tag name="OFFICEPLUS.TAG" val="2beb2bf3-40ba-4876-8eff-8450af69fbd8"/>
  <p:tag name="OFFICEPLUS.OUTLINECONTENT" val="238523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1363978-e7be-4b4a-81ed-b6b44a9b5b47.pptx"/>
  <p:tag name="OFFICEPLUS.TAG" val="2beb2bf3-40ba-4876-8eff-8450af69fbd8"/>
  <p:tag name="OFFICEPLUS.OUTLINECONTENT" val="238523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1363978-e7be-4b4a-81ed-b6b44a9b5b47.pptx"/>
  <p:tag name="OFFICEPLUS.TAG" val="2beb2bf3-40ba-4876-8eff-8450af69fbd8"/>
  <p:tag name="OFFICEPLUS.OUTLINECONTENT" val="2385236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1d3558-e998-4bcf-a532-2c96cb07f4c2.pptx"/>
  <p:tag name="OFFICEPLUS.TAG" val="2beb2bf3-40ba-4876-8eff-8450af69fbd8"/>
  <p:tag name="OFFICEPLUS.OUTLINECONTENT" val="238523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fe42ea7-a79e-4354-9d94-54a7c16cea20.pptx"/>
  <p:tag name="OFFICEPLUS.TAG" val="2beb2bf3-40ba-4876-8eff-8450af69fbd8"/>
  <p:tag name="OFFICEPLUS.OUTLINECONTENT" val="2385237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97a5fd2-2211-4333-a328-8cfffe92fe75.pptx"/>
  <p:tag name="OFFICEPLUS.TAG" val="2beb2bf3-40ba-4876-8eff-8450af69fbd8"/>
  <p:tag name="OFFICEPLUS.OUTLINECONTENT" val="238523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c27753af-3e07-4678-8dbb-7b84720f40b8.ppt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1d3558-e998-4bcf-a532-2c96cb07f4c2.pptx"/>
  <p:tag name="OFFICEPLUS.TAG" val="2beb2bf3-40ba-4876-8eff-8450af69fbd8"/>
  <p:tag name="OFFICEPLUS.OUTLINECONTENT" val="238523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1d3558-e998-4bcf-a532-2c96cb07f4c2.pptx"/>
  <p:tag name="OFFICEPLUS.TAG" val="2beb2bf3-40ba-4876-8eff-8450af69fbd8"/>
  <p:tag name="OFFICEPLUS.OUTLINECONTENT" val="238523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1d3558-e998-4bcf-a532-2c96cb07f4c2.pptx"/>
  <p:tag name="OFFICEPLUS.TAG" val="2beb2bf3-40ba-4876-8eff-8450af69fbd8"/>
  <p:tag name="OFFICEPLUS.OUTLINECONTENT" val="238523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1d3558-e998-4bcf-a532-2c96cb07f4c2.pptx"/>
  <p:tag name="OFFICEPLUS.TAG" val="2beb2bf3-40ba-4876-8eff-8450af69fbd8"/>
  <p:tag name="OFFICEPLUS.OUTLINECONTENT" val="238523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a7da8954-0d6c-45fe-9d4b-72c3a0cda111.pptx"/>
  <p:tag name="OFFICEPLUS.TAG" val="2beb2bf3-40ba-4876-8eff-8450af69fbd8"/>
  <p:tag name="OFFICEPLUS.OUTLINECONTENT" val="238523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a185f06-d028-4e42-8ae6-201525c2215f.pptx"/>
  <p:tag name="OFFICEPLUS.TAG" val="2beb2bf3-40ba-4876-8eff-8450af69fbd8"/>
  <p:tag name="OFFICEPLUS.OUTLINECONTENT" val="238523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68489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53985f-1938-485a-a3e3-6a8e64b3a9e0.pptx"/>
  <p:tag name="OFFICEPLUS.TAG" val="2beb2bf3-40ba-4876-8eff-8450af69fbd8"/>
  <p:tag name="OFFICEPLUS.OUTLINECONTENT" val="2385235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57A3C"/>
      </a:accent1>
      <a:accent2>
        <a:srgbClr val="14638E"/>
      </a:accent2>
      <a:accent3>
        <a:srgbClr val="3EA4CD"/>
      </a:accent3>
      <a:accent4>
        <a:srgbClr val="B63603"/>
      </a:accent4>
      <a:accent5>
        <a:srgbClr val="77DAF4"/>
      </a:accent5>
      <a:accent6>
        <a:srgbClr val="E23E00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1634</Words>
  <Application>Microsoft Office PowerPoint</Application>
  <PresentationFormat>宽屏</PresentationFormat>
  <Paragraphs>283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黑体</vt:lpstr>
      <vt:lpstr>微软雅黑</vt:lpstr>
      <vt:lpstr>Arial</vt:lpstr>
      <vt:lpstr>Wingdings</vt:lpstr>
      <vt:lpstr>Designed by OfficePLUS</vt:lpstr>
      <vt:lpstr>外卖订餐应用</vt:lpstr>
      <vt:lpstr>PowerPoint 演示文稿</vt:lpstr>
      <vt:lpstr>01.项目背景与目标</vt:lpstr>
      <vt:lpstr>校园外卖订餐项目背景</vt:lpstr>
      <vt:lpstr>02.系统总体设计</vt:lpstr>
      <vt:lpstr>总系统模块设计</vt:lpstr>
      <vt:lpstr>总系统模块设计</vt:lpstr>
      <vt:lpstr>系统模块划分说明</vt:lpstr>
      <vt:lpstr>首页模块</vt:lpstr>
      <vt:lpstr>餐厅详情页模块</vt:lpstr>
      <vt:lpstr>下单支付模块</vt:lpstr>
      <vt:lpstr>订单页面模块</vt:lpstr>
      <vt:lpstr>我的页面模块</vt:lpstr>
      <vt:lpstr>03.模块功能简述</vt:lpstr>
      <vt:lpstr>首页</vt:lpstr>
      <vt:lpstr>餐厅详情页</vt:lpstr>
      <vt:lpstr>下单支付流程与订单页面</vt:lpstr>
      <vt:lpstr>我的页面</vt:lpstr>
      <vt:lpstr>04.项目结构</vt:lpstr>
      <vt:lpstr>业务逻辑层</vt:lpstr>
      <vt:lpstr>数据管理层</vt:lpstr>
      <vt:lpstr>05.项目分工</vt:lpstr>
      <vt:lpstr>PowerPoint 演示文稿</vt:lpstr>
      <vt:lpstr>06.项目创新点</vt:lpstr>
      <vt:lpstr>创新点</vt:lpstr>
      <vt:lpstr>创新点</vt:lpstr>
      <vt:lpstr>07.代码统计</vt:lpstr>
      <vt:lpstr>PowerPoint 演示文稿</vt:lpstr>
      <vt:lpstr>08.功能演示</vt:lpstr>
      <vt:lpstr>首页</vt:lpstr>
      <vt:lpstr>菜单详情页</vt:lpstr>
      <vt:lpstr>菜品总览页面</vt:lpstr>
      <vt:lpstr>订单页面</vt:lpstr>
      <vt:lpstr>09.运行成效和展望</vt:lpstr>
      <vt:lpstr>后续迭代方向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科技之旅</dc:title>
  <dc:creator/>
  <cp:lastModifiedBy>柠泽 贾</cp:lastModifiedBy>
  <cp:revision>36</cp:revision>
  <dcterms:created xsi:type="dcterms:W3CDTF">2023-07-20T03:04:00Z</dcterms:created>
  <dcterms:modified xsi:type="dcterms:W3CDTF">2025-11-11T05:14:24Z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0C963E29599A4C589372787CAFEC955B</vt:lpwstr>
  </property>
  <property fmtid="{D5CDD505-2E9C-101B-9397-08002B2CF9AE}" pid="3" name="KSOProductBuildVer">
    <vt:lpwstr>2052-11.8.2.11718</vt:lpwstr>
  </property>
</Properties>
</file>